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338" r:id="rId24"/>
    <p:sldId id="278" r:id="rId25"/>
    <p:sldId id="279" r:id="rId26"/>
    <p:sldId id="281" r:id="rId27"/>
    <p:sldId id="282" r:id="rId28"/>
    <p:sldId id="283" r:id="rId29"/>
    <p:sldId id="284" r:id="rId30"/>
    <p:sldId id="289" r:id="rId31"/>
    <p:sldId id="288" r:id="rId32"/>
    <p:sldId id="290" r:id="rId33"/>
    <p:sldId id="291" r:id="rId34"/>
    <p:sldId id="339" r:id="rId35"/>
    <p:sldId id="340" r:id="rId36"/>
    <p:sldId id="297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41" r:id="rId48"/>
    <p:sldId id="305" r:id="rId49"/>
    <p:sldId id="342" r:id="rId50"/>
    <p:sldId id="306" r:id="rId51"/>
    <p:sldId id="307" r:id="rId52"/>
    <p:sldId id="308" r:id="rId53"/>
    <p:sldId id="343" r:id="rId54"/>
    <p:sldId id="309" r:id="rId55"/>
    <p:sldId id="310" r:id="rId56"/>
    <p:sldId id="311" r:id="rId57"/>
    <p:sldId id="344" r:id="rId58"/>
    <p:sldId id="31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1" r:id="rId76"/>
    <p:sldId id="330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99FF"/>
    <a:srgbClr val="9900FF"/>
    <a:srgbClr val="CC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7" d="100"/>
          <a:sy n="57" d="100"/>
        </p:scale>
        <p:origin x="8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C892-8310-4A97-BF06-AD28ED4A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A0A8-F1F9-4AC1-B83A-CD21D7DD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EDCD9-51D4-4D13-8D98-0E3D107A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537BF-C8C6-4F5C-B3DC-9AAEDC64D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8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BF75-19AE-483C-A5B1-5BFB8CB8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1B4E0-3B62-41D8-B544-4656B9AF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400A-2FAA-49F3-BC90-75F8C8F4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0DA3A-6FF3-44F0-81C8-658E983B5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23F-A39E-49A8-8425-418CF77E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B0CE-B946-4B46-8B71-132172E9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17EC-408E-46BB-A6D8-E85B56D2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61F1F-04F3-43A9-9C3F-EA04E1395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A3F8-86EF-44E6-A3FE-F52B0877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1193-12EC-4CBD-A932-0504FF72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6E3F-4C2A-44CC-B4FB-E2271A12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F71EAE-5E4D-4819-9CD9-D71D03476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B092-7699-47E8-B0F3-1F07A9BD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DD6BA-F66F-4085-876E-0CD19F8B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A347-11D3-40F5-97F4-D55B3090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073127-4963-4963-8B4D-992B48EC5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81487-BDE3-4E18-AB69-DE0E3956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30385-7ADC-486C-9A2B-555EA686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F624F-203F-44A0-AB92-E7096945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9F6B9-69A1-4E5A-ABCF-43D34359E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6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F44FE-B9DE-4149-BEF4-49698B1A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77811-FE5B-4409-BF97-09DB8956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280AB-1454-41D7-810C-DBF82A0E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5145A-A9AD-4871-8D57-16AE0A38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19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01DC1-70F4-457D-AB3C-06E9AB50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5CFF3-CB4E-41C8-8D31-176B5161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6CAC5-2D66-443E-A7D0-336ECE53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071652-EABC-4488-AAD1-F9F390180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BED6F-DC9D-470F-B712-1F154DAF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418D6-FBD0-489F-A502-4B69B8F9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FBBB6-F3E2-4EBA-A5E8-BAEF8331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9F041-6A01-4AFB-86D7-D1A1102D5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7935-B26D-49C8-8EBA-F8E4E88C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1F31B-6CE7-4DBF-AC2F-677446E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C53B5-58AF-44A2-A3FF-F217737F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D763F-A261-400D-9C89-5905F185B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8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30617-3D00-4D1C-8686-4AC7650C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11204-4515-4901-B810-E29B3990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8A53C-47F7-4DA9-A10C-121C7AF4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164D2-DDCD-42B6-A2ED-3207C293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7B5D-1DA5-4B99-8E79-EEB9C14A2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FE9C23-2831-4F38-AEBD-687122A0E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C5F61D-7CC0-4295-9971-98AC18373C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6D068D-1B3B-472F-9896-67454B36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6685D-3A95-4FD1-8788-9A54814B5A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CF7B69A-34F1-4B54-AA00-56FA6426F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1ACD301F-5DF5-43EB-B313-452E6F66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19175"/>
            <a:ext cx="8450263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F64BE0A-20A6-42AA-A54E-CB621C0F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F9A9990-EE5E-47C5-ABD2-9BFDE32E0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FEE32965-45BD-4C18-82C2-6D9894AE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820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For example, suppose that we are interested in the burning rate of a solid propellant used to power aircrew escape systems.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Now burning rate is a random variable that can be described by a probability distribution.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Suppose that our interest focuses on the </a:t>
            </a:r>
            <a:r>
              <a:rPr lang="en-US" altLang="en-US" sz="2800" b="1">
                <a:solidFill>
                  <a:srgbClr val="009900"/>
                </a:solidFill>
              </a:rPr>
              <a:t>mean</a:t>
            </a:r>
            <a:r>
              <a:rPr lang="en-US" altLang="en-US" sz="2800"/>
              <a:t> burning rate (a parameter of this distribution).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Specifically, we are interested in deciding whether or not the mean burning rate is 50 centimeters per second. 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1C05C409-8BAE-4D69-994B-42ACC4E3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4-3.1 Statistical Hypotheses</a:t>
            </a:r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71C710-E7D1-4173-8238-2D84CB868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CEE9B56D-CBC5-4665-ABBB-67FF3A973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9082C01E-24E3-456E-82A2-323994E8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4-3.1 Statistical Hypotheses</a:t>
            </a:r>
            <a:endParaRPr lang="en-US" altLang="en-US" sz="2800"/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E4BEFA96-71A0-4755-9246-DDF6FFF4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/>
              <a:t>Two-sided Alternative Hypothesis</a:t>
            </a:r>
          </a:p>
        </p:txBody>
      </p:sp>
      <p:sp>
        <p:nvSpPr>
          <p:cNvPr id="23558" name="Rectangle 7">
            <a:extLst>
              <a:ext uri="{FF2B5EF4-FFF2-40B4-BE49-F238E27FC236}">
                <a16:creationId xmlns:a16="http://schemas.microsoft.com/office/drawing/2014/main" id="{8E5E131B-92F9-40C3-B6CC-4AE5AAED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/>
              <a:t>One-sided Alternative Hypotheses</a:t>
            </a:r>
          </a:p>
        </p:txBody>
      </p:sp>
      <p:pic>
        <p:nvPicPr>
          <p:cNvPr id="23559" name="Picture 12">
            <a:extLst>
              <a:ext uri="{FF2B5EF4-FFF2-40B4-BE49-F238E27FC236}">
                <a16:creationId xmlns:a16="http://schemas.microsoft.com/office/drawing/2014/main" id="{AA2C22D3-95EC-4A58-99AD-F461FFA7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895600"/>
            <a:ext cx="261937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13">
            <a:extLst>
              <a:ext uri="{FF2B5EF4-FFF2-40B4-BE49-F238E27FC236}">
                <a16:creationId xmlns:a16="http://schemas.microsoft.com/office/drawing/2014/main" id="{C7A76981-8683-4C97-B030-BC8DBC43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90678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7724AB9-4A39-4E09-B14B-5702DD0A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85F9D58E-1EF6-4B00-93B8-BAAD705FE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894BBF6-9B43-4E4E-A9AF-B5229E34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4-3.1 Statistical Hypotheses</a:t>
            </a:r>
            <a:endParaRPr lang="en-US" altLang="en-US" sz="2800"/>
          </a:p>
        </p:txBody>
      </p:sp>
      <p:sp>
        <p:nvSpPr>
          <p:cNvPr id="24581" name="Rectangle 10">
            <a:extLst>
              <a:ext uri="{FF2B5EF4-FFF2-40B4-BE49-F238E27FC236}">
                <a16:creationId xmlns:a16="http://schemas.microsoft.com/office/drawing/2014/main" id="{9958F144-3E39-440C-82F9-8F71F2B4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/>
              <a:t>Test of a Hypothesis</a:t>
            </a:r>
            <a:r>
              <a:rPr lang="en-US" altLang="en-US" b="1"/>
              <a:t> </a:t>
            </a:r>
          </a:p>
          <a:p>
            <a:pPr>
              <a:buFontTx/>
              <a:buChar char="•"/>
            </a:pPr>
            <a:r>
              <a:rPr lang="en-US" altLang="en-US" sz="2800"/>
              <a:t> A procedure leading to a decision about a particular hypothesis</a:t>
            </a:r>
            <a:r>
              <a:rPr lang="en-US" altLang="en-US" sz="2800" b="1"/>
              <a:t> </a:t>
            </a:r>
          </a:p>
          <a:p>
            <a:endParaRPr lang="en-US" altLang="en-US" sz="2800"/>
          </a:p>
          <a:p>
            <a:pPr>
              <a:buFontTx/>
              <a:buChar char="•"/>
            </a:pPr>
            <a:r>
              <a:rPr lang="en-US" altLang="en-US" sz="2800"/>
              <a:t> Hypothesis-testing procedures rely on using the information in a </a:t>
            </a:r>
            <a:r>
              <a:rPr lang="en-US" altLang="en-US" sz="2800" b="1">
                <a:solidFill>
                  <a:srgbClr val="990033"/>
                </a:solidFill>
              </a:rPr>
              <a:t>random sample from the population of interest</a:t>
            </a:r>
            <a:r>
              <a:rPr lang="en-US" altLang="en-US" sz="2800"/>
              <a:t>. </a:t>
            </a:r>
          </a:p>
          <a:p>
            <a:endParaRPr lang="en-US" altLang="en-US" sz="2800"/>
          </a:p>
          <a:p>
            <a:pPr>
              <a:buFontTx/>
              <a:buChar char="•"/>
            </a:pPr>
            <a:r>
              <a:rPr lang="en-US" altLang="en-US" sz="2800"/>
              <a:t> If this information is </a:t>
            </a:r>
            <a:r>
              <a:rPr lang="en-US" altLang="en-US" sz="2800" i="1"/>
              <a:t>consistent</a:t>
            </a:r>
            <a:r>
              <a:rPr lang="en-US" altLang="en-US" sz="2800"/>
              <a:t> with the hypothesis, then we will conclude that the hypothesis is </a:t>
            </a:r>
            <a:r>
              <a:rPr lang="en-US" altLang="en-US" sz="2800" b="1">
                <a:solidFill>
                  <a:schemeClr val="accent2"/>
                </a:solidFill>
              </a:rPr>
              <a:t>true</a:t>
            </a:r>
            <a:r>
              <a:rPr lang="en-US" altLang="en-US" sz="2800"/>
              <a:t>; if this information is </a:t>
            </a:r>
            <a:r>
              <a:rPr lang="en-US" altLang="en-US" sz="2800" i="1"/>
              <a:t>inconsistent</a:t>
            </a:r>
            <a:r>
              <a:rPr lang="en-US" altLang="en-US" sz="2800"/>
              <a:t> with the hypothesis, we will conclude that the hypothesis is </a:t>
            </a:r>
            <a:r>
              <a:rPr lang="en-US" altLang="en-US" sz="2800" b="1">
                <a:solidFill>
                  <a:schemeClr val="accent2"/>
                </a:solidFill>
              </a:rPr>
              <a:t>false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876C8C0-C9A4-405E-9A77-7B20B3C58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99AB2CF3-1D61-4B86-974B-E472A5A65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4EE3DE0-2CCA-443A-810C-404CBD28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25605" name="Picture 9">
            <a:extLst>
              <a:ext uri="{FF2B5EF4-FFF2-40B4-BE49-F238E27FC236}">
                <a16:creationId xmlns:a16="http://schemas.microsoft.com/office/drawing/2014/main" id="{07CDE77B-2CAE-409C-9D50-3DB86D36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81200"/>
            <a:ext cx="261937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0">
            <a:extLst>
              <a:ext uri="{FF2B5EF4-FFF2-40B4-BE49-F238E27FC236}">
                <a16:creationId xmlns:a16="http://schemas.microsoft.com/office/drawing/2014/main" id="{F1538C54-459D-4A9F-A91E-29D76CDE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386138"/>
            <a:ext cx="8523287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76FDC03-12FC-4528-BE5B-C77E5714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9010C63D-FB65-4A2C-9AA8-27ED1E119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7399B9C-DE78-4AD1-A8E4-73BC1C15E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26629" name="Picture 11">
            <a:extLst>
              <a:ext uri="{FF2B5EF4-FFF2-40B4-BE49-F238E27FC236}">
                <a16:creationId xmlns:a16="http://schemas.microsoft.com/office/drawing/2014/main" id="{FC79EB31-A769-4C26-ACB6-0D3CEF91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616200"/>
            <a:ext cx="9067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12">
            <a:extLst>
              <a:ext uri="{FF2B5EF4-FFF2-40B4-BE49-F238E27FC236}">
                <a16:creationId xmlns:a16="http://schemas.microsoft.com/office/drawing/2014/main" id="{5FC176CA-9B59-45FD-9959-7E4D4E6E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211638"/>
            <a:ext cx="911225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E0CC6E6-7836-4101-A45A-2AAD939C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3A85D4EE-2F5C-4F25-A636-95E90FD91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3E85D61-A4C3-4A29-B65D-C7CE4236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sp>
        <p:nvSpPr>
          <p:cNvPr id="27653" name="Rectangle 9">
            <a:extLst>
              <a:ext uri="{FF2B5EF4-FFF2-40B4-BE49-F238E27FC236}">
                <a16:creationId xmlns:a16="http://schemas.microsoft.com/office/drawing/2014/main" id="{22009629-1C9E-4F73-A3A3-A42F6E13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Sometimes the type I error probability is called the </a:t>
            </a:r>
            <a:r>
              <a:rPr lang="en-US" altLang="en-US" sz="2800" b="1">
                <a:solidFill>
                  <a:schemeClr val="accent2"/>
                </a:solidFill>
                <a:latin typeface="TimesNewRomanPS-Bold" charset="0"/>
              </a:rPr>
              <a:t>significance level</a:t>
            </a:r>
            <a:r>
              <a:rPr lang="en-US" altLang="en-US" sz="2800" b="1">
                <a:latin typeface="TimesNewRomanPS-Bold" charset="0"/>
              </a:rPr>
              <a:t>, </a:t>
            </a:r>
            <a:r>
              <a:rPr lang="en-US" altLang="en-US" sz="2800"/>
              <a:t>or the </a:t>
            </a:r>
            <a:r>
              <a:rPr lang="en-US" altLang="en-US" sz="2800" b="1">
                <a:solidFill>
                  <a:schemeClr val="accent2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800" b="1">
                <a:solidFill>
                  <a:schemeClr val="accent2"/>
                </a:solidFill>
                <a:latin typeface="TimesNewRomanPS-Bold" charset="0"/>
              </a:rPr>
              <a:t>-error</a:t>
            </a:r>
            <a:r>
              <a:rPr lang="en-US" altLang="en-US" sz="2800" b="1">
                <a:latin typeface="TimesNewRomanPS-Bold" charset="0"/>
              </a:rPr>
              <a:t>, </a:t>
            </a:r>
            <a:r>
              <a:rPr lang="en-US" altLang="en-US" sz="2800"/>
              <a:t>or the </a:t>
            </a:r>
            <a:r>
              <a:rPr lang="en-US" altLang="en-US" sz="2800" b="1">
                <a:solidFill>
                  <a:schemeClr val="accent2"/>
                </a:solidFill>
              </a:rPr>
              <a:t>size</a:t>
            </a:r>
            <a:r>
              <a:rPr lang="en-US" altLang="en-US" sz="2800"/>
              <a:t> of the test.</a:t>
            </a:r>
          </a:p>
        </p:txBody>
      </p:sp>
      <p:pic>
        <p:nvPicPr>
          <p:cNvPr id="27654" name="Picture 11">
            <a:extLst>
              <a:ext uri="{FF2B5EF4-FFF2-40B4-BE49-F238E27FC236}">
                <a16:creationId xmlns:a16="http://schemas.microsoft.com/office/drawing/2014/main" id="{626E5E5C-926E-4D95-A538-0FB6420B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0738"/>
            <a:ext cx="80772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12">
            <a:extLst>
              <a:ext uri="{FF2B5EF4-FFF2-40B4-BE49-F238E27FC236}">
                <a16:creationId xmlns:a16="http://schemas.microsoft.com/office/drawing/2014/main" id="{1549AF12-78B8-4F65-8A23-3BEC4EFA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7515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9E33291-4C7E-4987-8528-0CDD2636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4AE889BF-C026-4D6E-83BE-C2600792F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AB1D6DA-CCDB-45AE-BA2D-D794D7B8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28677" name="Picture 10">
            <a:extLst>
              <a:ext uri="{FF2B5EF4-FFF2-40B4-BE49-F238E27FC236}">
                <a16:creationId xmlns:a16="http://schemas.microsoft.com/office/drawing/2014/main" id="{C1A87D3D-2C07-4CD5-B5F4-40014DA5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248400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9619EE-1D50-435D-A7BF-F4591E9B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BB73D9EC-22DD-4AC5-8B8F-201EB13C2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C0B9F75-455C-4A74-BD45-AFE9FFAE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29701" name="Picture 13">
            <a:extLst>
              <a:ext uri="{FF2B5EF4-FFF2-40B4-BE49-F238E27FC236}">
                <a16:creationId xmlns:a16="http://schemas.microsoft.com/office/drawing/2014/main" id="{7212C9D6-6643-4CE4-9860-C37A40EC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51100"/>
            <a:ext cx="4067175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4">
            <a:extLst>
              <a:ext uri="{FF2B5EF4-FFF2-40B4-BE49-F238E27FC236}">
                <a16:creationId xmlns:a16="http://schemas.microsoft.com/office/drawing/2014/main" id="{8B3D3FBB-4412-44A0-BF37-907DE2E9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153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819D4B3-265D-4B2C-90DE-5596B763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81609BAE-0C5E-492B-8CE3-7779266CF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EC1B6267-2C03-44B1-B8C1-41A4DEDE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30725" name="Picture 10">
            <a:extLst>
              <a:ext uri="{FF2B5EF4-FFF2-40B4-BE49-F238E27FC236}">
                <a16:creationId xmlns:a16="http://schemas.microsoft.com/office/drawing/2014/main" id="{01BF9A7C-BC0C-49C3-9A67-389DC236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828800"/>
            <a:ext cx="7875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11">
            <a:extLst>
              <a:ext uri="{FF2B5EF4-FFF2-40B4-BE49-F238E27FC236}">
                <a16:creationId xmlns:a16="http://schemas.microsoft.com/office/drawing/2014/main" id="{5629419B-1311-4C84-9686-C30B4A92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362200"/>
            <a:ext cx="39544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68DC65C-2BB1-4313-8524-175C11FA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46D5A560-16D3-48E1-997C-535403E02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7EC53C4-7AAF-4E96-9A21-A4BA23EF4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31749" name="Picture 10">
            <a:extLst>
              <a:ext uri="{FF2B5EF4-FFF2-40B4-BE49-F238E27FC236}">
                <a16:creationId xmlns:a16="http://schemas.microsoft.com/office/drawing/2014/main" id="{56594A86-5B76-492E-B3A0-913183D2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828800"/>
            <a:ext cx="7875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11">
            <a:extLst>
              <a:ext uri="{FF2B5EF4-FFF2-40B4-BE49-F238E27FC236}">
                <a16:creationId xmlns:a16="http://schemas.microsoft.com/office/drawing/2014/main" id="{73DCE296-C89B-4160-A3EB-541A3127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362200"/>
            <a:ext cx="4154487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2070018F-569B-44FC-A430-CA4AA97A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6200"/>
            <a:ext cx="6505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AA4BD6D-52D2-4EE9-8D8B-D549D617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304F6B81-4814-4AD3-B715-B6D8E9159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3EFC25E-15B4-492F-BAB1-E434E499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pic>
        <p:nvPicPr>
          <p:cNvPr id="32773" name="Picture 10">
            <a:extLst>
              <a:ext uri="{FF2B5EF4-FFF2-40B4-BE49-F238E27FC236}">
                <a16:creationId xmlns:a16="http://schemas.microsoft.com/office/drawing/2014/main" id="{12998F96-B45E-4E8B-9C2E-D1CEB0FC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67000"/>
            <a:ext cx="90678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90E7849-E02F-4CA6-8B84-3D7C10D52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DE1A18B3-8260-4BCC-9839-883761D3B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E121AD2-6837-4A05-9474-8C5F4BF1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4-3.2 Testing Statistical Hypotheses</a:t>
            </a:r>
            <a:endParaRPr lang="en-US" altLang="en-US" sz="2800"/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63EFD309-9312-4B69-B6C8-5EB7107AE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8686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 The power is computed as 1 - </a:t>
            </a: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, and power can be interpreted as </a:t>
            </a:r>
            <a:r>
              <a:rPr lang="en-US" altLang="en-US" i="1">
                <a:solidFill>
                  <a:srgbClr val="9900FF"/>
                </a:solidFill>
                <a:latin typeface="Times-Roman;BFHCEZ+Universal-Ne"/>
              </a:rPr>
              <a:t>the probability of correctly rejecting a false null hypothesis</a:t>
            </a:r>
            <a:r>
              <a:rPr lang="en-US" altLang="en-US" i="1">
                <a:latin typeface="Times-Roman;BFHCEZ+Universal-Ne"/>
              </a:rPr>
              <a:t>. </a:t>
            </a:r>
            <a:r>
              <a:rPr lang="en-US" altLang="en-US"/>
              <a:t>We often compare statistical tests by comparing their </a:t>
            </a:r>
            <a:r>
              <a:rPr lang="en-US" altLang="en-US" b="1"/>
              <a:t>power</a:t>
            </a:r>
            <a:r>
              <a:rPr lang="en-US" altLang="en-US"/>
              <a:t> properties. 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 For example, consider the propellant burning rate problem when</a:t>
            </a:r>
          </a:p>
          <a:p>
            <a:r>
              <a:rPr lang="en-US" altLang="en-US"/>
              <a:t>we are testing </a:t>
            </a:r>
            <a:r>
              <a:rPr lang="en-US" altLang="en-US" i="1">
                <a:latin typeface="Times-Roman;BFHCEZ+Universal-Ne"/>
              </a:rPr>
              <a:t>H</a:t>
            </a:r>
            <a:r>
              <a:rPr lang="en-US" altLang="en-US" i="1" baseline="-25000">
                <a:latin typeface="Times-Roman;BFHCEZ+Universal-Ne"/>
              </a:rPr>
              <a:t> </a:t>
            </a:r>
            <a:r>
              <a:rPr lang="en-US" altLang="en-US" baseline="-25000"/>
              <a:t>0</a:t>
            </a:r>
            <a:r>
              <a:rPr lang="en-US" altLang="en-US"/>
              <a:t> :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= 50 centimeters per second against </a:t>
            </a:r>
            <a:r>
              <a:rPr lang="en-US" altLang="en-US" i="1">
                <a:latin typeface="Times-Roman;BFHCEZ+Universal-Ne"/>
              </a:rPr>
              <a:t>H</a:t>
            </a:r>
            <a:r>
              <a:rPr lang="en-US" altLang="en-US" i="1" baseline="-25000">
                <a:latin typeface="Times-Roman;BFHCEZ+Universal-Ne"/>
              </a:rPr>
              <a:t> </a:t>
            </a:r>
            <a:r>
              <a:rPr lang="en-US" altLang="en-US" baseline="-25000"/>
              <a:t>1</a:t>
            </a:r>
            <a:r>
              <a:rPr lang="en-US" altLang="en-US"/>
              <a:t> :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not equal 50 centimeters per second . Suppose that the true value of the mean is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= 52. When </a:t>
            </a:r>
            <a:r>
              <a:rPr lang="en-US" altLang="en-US" i="1">
                <a:latin typeface="Times-Roman;BFHCEZ+Universal-Ne"/>
              </a:rPr>
              <a:t>n =</a:t>
            </a:r>
            <a:r>
              <a:rPr lang="en-US" altLang="en-US"/>
              <a:t> 10, we found that </a:t>
            </a: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 = 0.2643, so the power of this test is 1 - </a:t>
            </a: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 = 1 - 0.2643 = 0.7357 when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= 52.</a:t>
            </a:r>
          </a:p>
        </p:txBody>
      </p:sp>
      <p:pic>
        <p:nvPicPr>
          <p:cNvPr id="33798" name="Picture 9">
            <a:extLst>
              <a:ext uri="{FF2B5EF4-FFF2-40B4-BE49-F238E27FC236}">
                <a16:creationId xmlns:a16="http://schemas.microsoft.com/office/drawing/2014/main" id="{BC1809F6-221E-4D4E-BDF8-31662F73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905000"/>
            <a:ext cx="906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9AED6EE-82A9-4610-A7F9-4E69F5E3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711E2995-7715-495B-AE7C-38D816DF0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D3631DF-E475-45A0-BA2F-9C81BD64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4-3.3 One-Sided and Two-Sided Hypotheses</a:t>
            </a:r>
            <a:endParaRPr lang="en-US" altLang="en-US" sz="2800"/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F5B4680D-B962-43C9-8719-8CD3564C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 </a:t>
            </a:r>
            <a:r>
              <a:rPr lang="en-US" altLang="en-US" b="1" u="sng"/>
              <a:t>Two-Sided Test</a:t>
            </a:r>
            <a:r>
              <a:rPr lang="en-US" altLang="en-US"/>
              <a:t>:</a:t>
            </a:r>
          </a:p>
        </p:txBody>
      </p:sp>
      <p:sp>
        <p:nvSpPr>
          <p:cNvPr id="34822" name="Rectangle 9">
            <a:extLst>
              <a:ext uri="{FF2B5EF4-FFF2-40B4-BE49-F238E27FC236}">
                <a16:creationId xmlns:a16="http://schemas.microsoft.com/office/drawing/2014/main" id="{910CD358-E114-43D6-B312-D775C4B2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 </a:t>
            </a:r>
            <a:r>
              <a:rPr lang="en-US" altLang="en-US" b="1" u="sng"/>
              <a:t>One-Sided Tests</a:t>
            </a:r>
            <a:r>
              <a:rPr lang="en-US" altLang="en-US"/>
              <a:t>:</a:t>
            </a:r>
          </a:p>
        </p:txBody>
      </p:sp>
      <p:pic>
        <p:nvPicPr>
          <p:cNvPr id="34823" name="Picture 11">
            <a:extLst>
              <a:ext uri="{FF2B5EF4-FFF2-40B4-BE49-F238E27FC236}">
                <a16:creationId xmlns:a16="http://schemas.microsoft.com/office/drawing/2014/main" id="{A1E11052-8003-4177-9864-1324947F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2860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12">
            <a:extLst>
              <a:ext uri="{FF2B5EF4-FFF2-40B4-BE49-F238E27FC236}">
                <a16:creationId xmlns:a16="http://schemas.microsoft.com/office/drawing/2014/main" id="{C0A87528-F588-4948-9478-97F89528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629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1B0C960-953E-47F3-993A-E155DD4D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1A43BBB6-A44B-415B-93B1-870D52B2B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0B3E55E-48DD-454E-90CE-7F05DBFA6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4-3.3 P-Values in Hypothesis Testing</a:t>
            </a:r>
            <a:endParaRPr lang="en-US" altLang="en-US" sz="2800"/>
          </a:p>
        </p:txBody>
      </p:sp>
      <p:pic>
        <p:nvPicPr>
          <p:cNvPr id="35845" name="Picture 11">
            <a:extLst>
              <a:ext uri="{FF2B5EF4-FFF2-40B4-BE49-F238E27FC236}">
                <a16:creationId xmlns:a16="http://schemas.microsoft.com/office/drawing/2014/main" id="{C56143C6-BB3A-4C98-A939-9575D8AF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020888"/>
            <a:ext cx="91122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12">
            <a:extLst>
              <a:ext uri="{FF2B5EF4-FFF2-40B4-BE49-F238E27FC236}">
                <a16:creationId xmlns:a16="http://schemas.microsoft.com/office/drawing/2014/main" id="{1193AC83-75B1-4B90-817E-80A416A2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5825"/>
            <a:ext cx="81534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B479991-0463-4296-BAAA-5E55DDFA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8020448D-D23F-4CEC-9D2E-932384A7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D23DDD41-4B7B-406D-9363-8265F737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4-3.5 General Procedure for Hypothesis Testing </a:t>
            </a:r>
          </a:p>
        </p:txBody>
      </p:sp>
      <p:pic>
        <p:nvPicPr>
          <p:cNvPr id="36869" name="Picture 14">
            <a:extLst>
              <a:ext uri="{FF2B5EF4-FFF2-40B4-BE49-F238E27FC236}">
                <a16:creationId xmlns:a16="http://schemas.microsoft.com/office/drawing/2014/main" id="{C3ECCEA7-CD8D-4A12-9579-5467067A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66925"/>
            <a:ext cx="884396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15">
            <a:extLst>
              <a:ext uri="{FF2B5EF4-FFF2-40B4-BE49-F238E27FC236}">
                <a16:creationId xmlns:a16="http://schemas.microsoft.com/office/drawing/2014/main" id="{7A9B4165-4BC0-4F8D-9D6C-CDF4882A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945188"/>
            <a:ext cx="90678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BFE4A5-6309-424A-A240-327E2AE8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F17EEB99-C943-4F02-983B-4CA5F064C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0094126-06DA-479D-A2C8-7D69B8F74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Assumptions </a:t>
            </a:r>
          </a:p>
        </p:txBody>
      </p:sp>
      <p:pic>
        <p:nvPicPr>
          <p:cNvPr id="37893" name="Picture 11">
            <a:extLst>
              <a:ext uri="{FF2B5EF4-FFF2-40B4-BE49-F238E27FC236}">
                <a16:creationId xmlns:a16="http://schemas.microsoft.com/office/drawing/2014/main" id="{B3A73C9B-C1A2-4116-B4A4-FB976195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52663"/>
            <a:ext cx="90360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12">
            <a:extLst>
              <a:ext uri="{FF2B5EF4-FFF2-40B4-BE49-F238E27FC236}">
                <a16:creationId xmlns:a16="http://schemas.microsoft.com/office/drawing/2014/main" id="{2A9AEA5B-27A5-4CC5-8361-044B4302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86200"/>
            <a:ext cx="9067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491AA88-C084-417F-BA74-7AA52E63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5CEFDDB8-B72D-42BD-B1F4-EEA24669D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7E35C1E-0E4F-45F9-9739-328FF2BC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4-4.1 Hypothesis Testing on the Mean 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5330574D-6C78-4ADB-A33E-C29110BC6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We wish to test</a:t>
            </a:r>
            <a:r>
              <a:rPr lang="en-US" altLang="en-US"/>
              <a:t>:</a:t>
            </a:r>
          </a:p>
        </p:txBody>
      </p:sp>
      <p:sp>
        <p:nvSpPr>
          <p:cNvPr id="38918" name="Rectangle 9">
            <a:extLst>
              <a:ext uri="{FF2B5EF4-FFF2-40B4-BE49-F238E27FC236}">
                <a16:creationId xmlns:a16="http://schemas.microsoft.com/office/drawing/2014/main" id="{EB8C2DB5-ECDF-453E-B81A-AD15C44F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</a:t>
            </a:r>
            <a:r>
              <a:rPr lang="en-US" altLang="en-US" sz="2800" b="1">
                <a:solidFill>
                  <a:srgbClr val="009900"/>
                </a:solidFill>
              </a:rPr>
              <a:t>test statistic</a:t>
            </a:r>
            <a:r>
              <a:rPr lang="en-US" altLang="en-US" sz="2800"/>
              <a:t> is</a:t>
            </a:r>
            <a:r>
              <a:rPr lang="en-US" altLang="en-US"/>
              <a:t>:</a:t>
            </a:r>
          </a:p>
        </p:txBody>
      </p:sp>
      <p:pic>
        <p:nvPicPr>
          <p:cNvPr id="38919" name="Picture 12">
            <a:extLst>
              <a:ext uri="{FF2B5EF4-FFF2-40B4-BE49-F238E27FC236}">
                <a16:creationId xmlns:a16="http://schemas.microsoft.com/office/drawing/2014/main" id="{38E73215-8EC9-4915-BDAC-3BDFE447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2286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13">
            <a:extLst>
              <a:ext uri="{FF2B5EF4-FFF2-40B4-BE49-F238E27FC236}">
                <a16:creationId xmlns:a16="http://schemas.microsoft.com/office/drawing/2014/main" id="{7638C80F-CB0D-49DA-B33C-D711DB27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1054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2717A44-9A0E-41F0-B9A4-9CEE8AE8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D685C91F-AE5A-42DA-8BBD-FA7A405FF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4964783-A247-4C60-A4A6-D6A729F0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4-4.1 Hypothesis Testing on the Mean </a:t>
            </a:r>
          </a:p>
        </p:txBody>
      </p:sp>
      <p:sp>
        <p:nvSpPr>
          <p:cNvPr id="39941" name="Rectangle 9">
            <a:extLst>
              <a:ext uri="{FF2B5EF4-FFF2-40B4-BE49-F238E27FC236}">
                <a16:creationId xmlns:a16="http://schemas.microsoft.com/office/drawing/2014/main" id="{62410544-B406-43BA-9778-A006FDF9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86106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	Reject H</a:t>
            </a:r>
            <a:r>
              <a:rPr lang="en-US" altLang="en-US" sz="2800" baseline="-25000"/>
              <a:t>0</a:t>
            </a:r>
            <a:r>
              <a:rPr lang="en-US" altLang="en-US" sz="2800"/>
              <a:t> if the observed value of the test statistic z</a:t>
            </a:r>
            <a:r>
              <a:rPr lang="en-US" altLang="en-US" sz="2800" baseline="-25000"/>
              <a:t>0</a:t>
            </a:r>
            <a:r>
              <a:rPr lang="en-US" altLang="en-US" sz="2800"/>
              <a:t> is either: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					</a:t>
            </a:r>
            <a:r>
              <a:rPr lang="en-US" altLang="en-US" sz="2800">
                <a:sym typeface="Symbol" panose="05050102010706020507" pitchFamily="18" charset="2"/>
              </a:rPr>
              <a:t>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ym typeface="Symbol" panose="05050102010706020507" pitchFamily="18" charset="2"/>
              </a:rPr>
              <a:t>	Fail to reject H</a:t>
            </a:r>
            <a:r>
              <a:rPr lang="en-US" altLang="en-US" sz="2800" baseline="-25000">
                <a:sym typeface="Symbol" panose="05050102010706020507" pitchFamily="18" charset="2"/>
              </a:rPr>
              <a:t>0</a:t>
            </a:r>
            <a:r>
              <a:rPr lang="en-US" altLang="en-US" sz="2800">
                <a:sym typeface="Symbol" panose="05050102010706020507" pitchFamily="18" charset="2"/>
              </a:rPr>
              <a:t> if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ym typeface="Symbol" panose="05050102010706020507" pitchFamily="18" charset="2"/>
              </a:rPr>
              <a:t>				</a:t>
            </a:r>
          </a:p>
        </p:txBody>
      </p:sp>
      <p:pic>
        <p:nvPicPr>
          <p:cNvPr id="39942" name="Picture 14">
            <a:extLst>
              <a:ext uri="{FF2B5EF4-FFF2-40B4-BE49-F238E27FC236}">
                <a16:creationId xmlns:a16="http://schemas.microsoft.com/office/drawing/2014/main" id="{9374B861-73DF-4B4F-93E3-ACA75508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3025"/>
            <a:ext cx="1600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15">
            <a:extLst>
              <a:ext uri="{FF2B5EF4-FFF2-40B4-BE49-F238E27FC236}">
                <a16:creationId xmlns:a16="http://schemas.microsoft.com/office/drawing/2014/main" id="{9591D743-C458-48E1-8941-56CF53D2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859213"/>
            <a:ext cx="20574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16">
            <a:extLst>
              <a:ext uri="{FF2B5EF4-FFF2-40B4-BE49-F238E27FC236}">
                <a16:creationId xmlns:a16="http://schemas.microsoft.com/office/drawing/2014/main" id="{6FF92F0B-D206-4B1A-91A1-CA4F3CF4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3276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2DC2F3-3C41-44E1-BBE4-7235CC43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709A6C08-04EB-4B65-96CF-92B0F2C4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E2B2E14-C504-4CE5-821E-52C75596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4-4.1 Hypothesis Testing on the Mean 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0B84BBB2-FDAD-461E-8C27-FD9FF9DF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90678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8085090-CFF3-490D-9923-80B86805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93022732-B937-466B-BD1C-2286C1947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01898ECA-6D82-438C-83E4-AE67F7D2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4-4.1 Hypothesis Testing on the Mean </a:t>
            </a:r>
          </a:p>
        </p:txBody>
      </p:sp>
      <p:pic>
        <p:nvPicPr>
          <p:cNvPr id="41989" name="Picture 8">
            <a:extLst>
              <a:ext uri="{FF2B5EF4-FFF2-40B4-BE49-F238E27FC236}">
                <a16:creationId xmlns:a16="http://schemas.microsoft.com/office/drawing/2014/main" id="{127F6178-C6A0-41AB-9711-BE9C3960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9613"/>
            <a:ext cx="78486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0">
            <a:extLst>
              <a:ext uri="{FF2B5EF4-FFF2-40B4-BE49-F238E27FC236}">
                <a16:creationId xmlns:a16="http://schemas.microsoft.com/office/drawing/2014/main" id="{B21EA7E2-8331-4954-A289-7DDA0A97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3EEE9FD-0789-4310-89D6-9069BFD3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B06C2409-DE6A-4AFB-8CD9-3DDD481AA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6C99C80-4DF7-4144-A291-40B35F82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4-4.2 Type II Error and Choice of Sample Size </a:t>
            </a:r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C90657B3-0487-4977-BA3F-AEF7D0AE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99FF"/>
                </a:solidFill>
              </a:rPr>
              <a:t>Finding The Probability of Type II Error </a:t>
            </a:r>
            <a:r>
              <a:rPr lang="en-US" altLang="en-US" b="1">
                <a:solidFill>
                  <a:srgbClr val="0099FF"/>
                </a:solidFill>
                <a:sym typeface="Symbol" panose="05050102010706020507" pitchFamily="18" charset="2"/>
              </a:rPr>
              <a:t></a:t>
            </a:r>
            <a:endParaRPr lang="en-US" altLang="en-US" b="1">
              <a:solidFill>
                <a:srgbClr val="0099FF"/>
              </a:solidFill>
            </a:endParaRPr>
          </a:p>
        </p:txBody>
      </p:sp>
      <p:pic>
        <p:nvPicPr>
          <p:cNvPr id="43014" name="Picture 8">
            <a:extLst>
              <a:ext uri="{FF2B5EF4-FFF2-40B4-BE49-F238E27FC236}">
                <a16:creationId xmlns:a16="http://schemas.microsoft.com/office/drawing/2014/main" id="{A0F27FA1-A5F6-416D-AE6D-E23F49B4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352800"/>
            <a:ext cx="90678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F092CC-69DC-4C2D-9603-A892F98A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C361C732-4D4A-4F36-8262-89039BB2E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DEF3F0C-1F28-44C0-90FB-B2D14D01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4-4.2 Type II Error and Choice of Sample Size 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BFF333B7-AE9B-4954-A160-0F2C0A84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99FF"/>
                </a:solidFill>
              </a:rPr>
              <a:t>Sample Size Formulas</a:t>
            </a:r>
          </a:p>
        </p:txBody>
      </p:sp>
      <p:pic>
        <p:nvPicPr>
          <p:cNvPr id="44038" name="Picture 9">
            <a:extLst>
              <a:ext uri="{FF2B5EF4-FFF2-40B4-BE49-F238E27FC236}">
                <a16:creationId xmlns:a16="http://schemas.microsoft.com/office/drawing/2014/main" id="{7848AD56-0C87-40D0-92E9-8628F363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3CABF6-3C00-47BC-A7EB-C2386D98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64D7E94A-7C93-438E-8443-3163FD461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BB78D364-2C68-4138-8CCC-441FE0CD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4-4.2 Type II Error and Choice of Sample Size 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3E5AA90-2224-424E-9457-F343666E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99FF"/>
                </a:solidFill>
              </a:rPr>
              <a:t>Sample Size Formulas</a:t>
            </a:r>
          </a:p>
        </p:txBody>
      </p:sp>
      <p:pic>
        <p:nvPicPr>
          <p:cNvPr id="45062" name="Picture 9">
            <a:extLst>
              <a:ext uri="{FF2B5EF4-FFF2-40B4-BE49-F238E27FC236}">
                <a16:creationId xmlns:a16="http://schemas.microsoft.com/office/drawing/2014/main" id="{5EE5E04E-C68E-418C-907E-62D30C0E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0788"/>
            <a:ext cx="8763000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B5A536C-F40D-4CE1-86E1-83108824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09EAFC1A-E8DD-4633-AAB1-00ACA6A0C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4AECCA5-A41D-4B5F-AEBB-00CFCE523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4-4.2 Type II Error and Choice of Sample Size </a:t>
            </a:r>
          </a:p>
        </p:txBody>
      </p:sp>
      <p:pic>
        <p:nvPicPr>
          <p:cNvPr id="46085" name="Picture 11">
            <a:extLst>
              <a:ext uri="{FF2B5EF4-FFF2-40B4-BE49-F238E27FC236}">
                <a16:creationId xmlns:a16="http://schemas.microsoft.com/office/drawing/2014/main" id="{1F35F846-8A51-4FCC-9F20-54561293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8288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12">
            <a:extLst>
              <a:ext uri="{FF2B5EF4-FFF2-40B4-BE49-F238E27FC236}">
                <a16:creationId xmlns:a16="http://schemas.microsoft.com/office/drawing/2014/main" id="{132552DE-50FB-45A2-AC31-194EC14B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1534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74C4BA7-523D-4AB9-9DE8-ECE7EB84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4E83EDC4-ABD5-46B6-B651-A83232710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CE53EFE-D59D-4CBF-B3A3-16D410B2F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4-4.2 Type II Error and Choice of Sample Size </a:t>
            </a:r>
          </a:p>
        </p:txBody>
      </p:sp>
      <p:pic>
        <p:nvPicPr>
          <p:cNvPr id="47109" name="Picture 8">
            <a:extLst>
              <a:ext uri="{FF2B5EF4-FFF2-40B4-BE49-F238E27FC236}">
                <a16:creationId xmlns:a16="http://schemas.microsoft.com/office/drawing/2014/main" id="{933999B5-E366-4536-BD66-13285B05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688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06A0D4D-3B92-4311-BE83-573BC97A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FEB82220-B2EC-4FCC-9DC2-B7C43DB97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C35A8E5-3A1E-48FF-979D-65D3A0372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563"/>
            <a:ext cx="868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4-4.3 Large Sample Test </a:t>
            </a:r>
          </a:p>
        </p:txBody>
      </p:sp>
      <p:sp>
        <p:nvSpPr>
          <p:cNvPr id="48133" name="Rectangle 8">
            <a:extLst>
              <a:ext uri="{FF2B5EF4-FFF2-40B4-BE49-F238E27FC236}">
                <a16:creationId xmlns:a16="http://schemas.microsoft.com/office/drawing/2014/main" id="{4E377123-6DFB-44B5-B195-2BCCD82A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43200"/>
            <a:ext cx="7543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NewRomanPS" charset="0"/>
              </a:rPr>
              <a:t>In general, if n </a:t>
            </a:r>
            <a:r>
              <a:rPr lang="en-US" altLang="en-US" sz="2800">
                <a:latin typeface="TimesNewRomanPS" charset="0"/>
                <a:sym typeface="Symbol" panose="05050102010706020507" pitchFamily="18" charset="2"/>
              </a:rPr>
              <a:t> 30, </a:t>
            </a:r>
            <a:r>
              <a:rPr lang="en-US" altLang="en-US" sz="2800">
                <a:latin typeface="TimesNewRomanPS" charset="0"/>
              </a:rPr>
              <a:t>the sample variance </a:t>
            </a:r>
            <a:r>
              <a:rPr lang="en-US" altLang="en-US" sz="2800" i="1">
                <a:latin typeface="TimesNewRomanPS-Italic" charset="0"/>
              </a:rPr>
              <a:t>s</a:t>
            </a:r>
            <a:r>
              <a:rPr lang="en-US" altLang="en-US" sz="2800" i="1" baseline="30000">
                <a:latin typeface="TimesNewRomanPS-Italic" charset="0"/>
              </a:rPr>
              <a:t>2 </a:t>
            </a:r>
            <a:r>
              <a:rPr lang="en-US" altLang="en-US" sz="2800">
                <a:latin typeface="TimesNewRomanPS" charset="0"/>
              </a:rPr>
              <a:t>will be close to </a:t>
            </a:r>
            <a:r>
              <a:rPr lang="en-US" altLang="en-US" sz="2800">
                <a:sym typeface="Symbol" panose="05050102010706020507" pitchFamily="18" charset="2"/>
              </a:rPr>
              <a:t>σ</a:t>
            </a:r>
            <a:r>
              <a:rPr lang="en-US" altLang="en-US" sz="2800" baseline="30000">
                <a:latin typeface="TimesNewRomanPS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latin typeface="TimesNewRomanPS" charset="0"/>
              </a:rPr>
              <a:t> for most samples, and so </a:t>
            </a:r>
            <a:r>
              <a:rPr lang="en-US" altLang="en-US" sz="2800" i="1">
                <a:latin typeface="TimesNewRomanPS-Italic" charset="0"/>
              </a:rPr>
              <a:t>s </a:t>
            </a:r>
            <a:r>
              <a:rPr lang="en-US" altLang="en-US" sz="2800">
                <a:latin typeface="TimesNewRomanPS" charset="0"/>
              </a:rPr>
              <a:t>can be substituted for </a:t>
            </a:r>
            <a:r>
              <a:rPr lang="en-US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latin typeface="MathematicalPi-One" charset="0"/>
              </a:rPr>
              <a:t> </a:t>
            </a:r>
            <a:r>
              <a:rPr lang="en-US" altLang="en-US" sz="2800">
                <a:latin typeface="TimesNewRomanPS" charset="0"/>
              </a:rPr>
              <a:t>in the test procedures with little harmful effect.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712326B-0FD6-4EF3-9736-3E6039803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F597F8B3-240C-4D3E-AA6E-A48BBCFC7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016C1A15-5B6E-40A0-875E-B4D96567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4-4.4 Some Practical Comments on Hypothesis 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Testing 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A2DFACDC-241A-4834-A547-08F134B3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8153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The Seven-Step Procedure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99"/>
                </a:solidFill>
              </a:rPr>
              <a:t>Only three steps are really required:</a:t>
            </a:r>
          </a:p>
        </p:txBody>
      </p:sp>
      <p:pic>
        <p:nvPicPr>
          <p:cNvPr id="49158" name="Picture 8">
            <a:extLst>
              <a:ext uri="{FF2B5EF4-FFF2-40B4-BE49-F238E27FC236}">
                <a16:creationId xmlns:a16="http://schemas.microsoft.com/office/drawing/2014/main" id="{2B54A461-B38E-48C8-9377-0F8CD29F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9067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C392CD5-3746-4683-8097-5EE6A99F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BBEFCB18-BA3A-46C4-A048-92838A7A7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B608FA4-5BD9-49F7-AF1E-FFB75665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4-4.4 Some Practical Comments on Hypothesis 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Testing 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66EF13E-CB17-405F-B3E8-A941F65F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Statistical versus Practical Significance</a:t>
            </a:r>
          </a:p>
        </p:txBody>
      </p:sp>
      <p:pic>
        <p:nvPicPr>
          <p:cNvPr id="50182" name="Picture 8">
            <a:extLst>
              <a:ext uri="{FF2B5EF4-FFF2-40B4-BE49-F238E27FC236}">
                <a16:creationId xmlns:a16="http://schemas.microsoft.com/office/drawing/2014/main" id="{B0F2B97D-721B-44C0-B816-E54A6FAB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3058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860A3DD-1A9D-45F6-9CF1-B134C88A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511684A7-BDE4-4DC6-BF31-4B8A57684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F2B99CB-492B-45CA-BB54-8FE30F07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4-4.4 Some Practical Comments on Hypothesis 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Testing 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E0949C9-77CA-47CD-8673-210F7434F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Statistical versus Practical Significance</a:t>
            </a:r>
          </a:p>
        </p:txBody>
      </p:sp>
      <p:pic>
        <p:nvPicPr>
          <p:cNvPr id="51206" name="Picture 9">
            <a:extLst>
              <a:ext uri="{FF2B5EF4-FFF2-40B4-BE49-F238E27FC236}">
                <a16:creationId xmlns:a16="http://schemas.microsoft.com/office/drawing/2014/main" id="{D14FB01B-C86A-45EC-8433-DF1DE3F6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70250"/>
            <a:ext cx="89916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E22B24-25CB-4D1C-AEEF-223D2E28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2227" name="Line 3">
            <a:extLst>
              <a:ext uri="{FF2B5EF4-FFF2-40B4-BE49-F238E27FC236}">
                <a16:creationId xmlns:a16="http://schemas.microsoft.com/office/drawing/2014/main" id="{42A858A1-EF96-4CD4-B611-485135657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06378F7-5451-4DDB-8340-E1A2B419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52229" name="Text Box 7">
            <a:extLst>
              <a:ext uri="{FF2B5EF4-FFF2-40B4-BE49-F238E27FC236}">
                <a16:creationId xmlns:a16="http://schemas.microsoft.com/office/drawing/2014/main" id="{C87BB458-B236-42AD-9768-0E1B2929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Two-sided confidence interval:</a:t>
            </a:r>
          </a:p>
        </p:txBody>
      </p:sp>
      <p:pic>
        <p:nvPicPr>
          <p:cNvPr id="52230" name="Picture 8">
            <a:extLst>
              <a:ext uri="{FF2B5EF4-FFF2-40B4-BE49-F238E27FC236}">
                <a16:creationId xmlns:a16="http://schemas.microsoft.com/office/drawing/2014/main" id="{00610E60-3AA9-4E0C-A9B4-4AA240F8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2291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Text Box 9">
            <a:extLst>
              <a:ext uri="{FF2B5EF4-FFF2-40B4-BE49-F238E27FC236}">
                <a16:creationId xmlns:a16="http://schemas.microsoft.com/office/drawing/2014/main" id="{7A70C167-3518-4343-AD1B-C4537B94B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One-sided confidence intervals:</a:t>
            </a:r>
          </a:p>
        </p:txBody>
      </p:sp>
      <p:pic>
        <p:nvPicPr>
          <p:cNvPr id="52232" name="Picture 10">
            <a:extLst>
              <a:ext uri="{FF2B5EF4-FFF2-40B4-BE49-F238E27FC236}">
                <a16:creationId xmlns:a16="http://schemas.microsoft.com/office/drawing/2014/main" id="{EC0F8F1C-CE46-49C0-B4C1-86FF87BD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314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11">
            <a:extLst>
              <a:ext uri="{FF2B5EF4-FFF2-40B4-BE49-F238E27FC236}">
                <a16:creationId xmlns:a16="http://schemas.microsoft.com/office/drawing/2014/main" id="{B8CBC00F-329D-403E-86EE-4E6876A8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4" name="Text Box 12">
            <a:extLst>
              <a:ext uri="{FF2B5EF4-FFF2-40B4-BE49-F238E27FC236}">
                <a16:creationId xmlns:a16="http://schemas.microsoft.com/office/drawing/2014/main" id="{D08BED67-075A-4712-A6E1-00298FAA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Confidence coefficient:</a:t>
            </a:r>
          </a:p>
        </p:txBody>
      </p:sp>
      <p:pic>
        <p:nvPicPr>
          <p:cNvPr id="52235" name="Picture 14">
            <a:extLst>
              <a:ext uri="{FF2B5EF4-FFF2-40B4-BE49-F238E27FC236}">
                <a16:creationId xmlns:a16="http://schemas.microsoft.com/office/drawing/2014/main" id="{F268C82D-E8A3-4E8D-AB3B-62332FDB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667375"/>
            <a:ext cx="9271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4B1D1F6-3ECC-4094-B937-3A990F0A4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4-1 	Statistical Inference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AED5E468-0B81-4753-AC0E-6ADF1232D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620A59BA-B159-4C7F-A4D9-2A759E87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7620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1">
                <a:latin typeface="Times-Roman;Times-Bold"/>
              </a:rPr>
              <a:t> </a:t>
            </a:r>
            <a:r>
              <a:rPr lang="en-US" altLang="en-US" sz="2800"/>
              <a:t>The field of statistical inference consists of those </a:t>
            </a:r>
          </a:p>
          <a:p>
            <a:r>
              <a:rPr lang="en-US" altLang="en-US" sz="2800"/>
              <a:t>  methods used to make decisions or draw </a:t>
            </a:r>
          </a:p>
          <a:p>
            <a:r>
              <a:rPr lang="en-US" altLang="en-US" sz="2800"/>
              <a:t>  conclusions about a </a:t>
            </a:r>
            <a:r>
              <a:rPr lang="en-US" altLang="en-US" sz="2800" b="1">
                <a:solidFill>
                  <a:srgbClr val="FF0000"/>
                </a:solidFill>
              </a:rPr>
              <a:t>population</a:t>
            </a:r>
            <a:r>
              <a:rPr lang="en-US" altLang="en-US" sz="2800" b="1"/>
              <a:t>. </a:t>
            </a:r>
          </a:p>
          <a:p>
            <a:pPr>
              <a:buFontTx/>
              <a:buChar char="•"/>
            </a:pPr>
            <a:endParaRPr lang="en-US" altLang="en-US" sz="2800" b="1"/>
          </a:p>
          <a:p>
            <a:pPr>
              <a:buFontTx/>
              <a:buChar char="•"/>
            </a:pPr>
            <a:r>
              <a:rPr lang="en-US" altLang="en-US" sz="2800"/>
              <a:t>These methods utilize the information contained in</a:t>
            </a:r>
          </a:p>
          <a:p>
            <a:r>
              <a:rPr lang="en-US" altLang="en-US" sz="2800"/>
              <a:t>  a </a:t>
            </a:r>
            <a:r>
              <a:rPr lang="en-US" altLang="en-US" sz="2800" b="1">
                <a:solidFill>
                  <a:srgbClr val="009900"/>
                </a:solidFill>
              </a:rPr>
              <a:t>sample </a:t>
            </a:r>
            <a:r>
              <a:rPr lang="en-US" altLang="en-US" sz="2800"/>
              <a:t>from the population in drawing </a:t>
            </a:r>
          </a:p>
          <a:p>
            <a:r>
              <a:rPr lang="en-US" altLang="en-US" sz="2800"/>
              <a:t>  conclusions.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CAC4ADC-52E0-4A89-8975-7AA190C3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3AEE04B8-89B4-47CB-8953-F30180BDC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ABB417A-E321-46F9-96FC-094192A4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pic>
        <p:nvPicPr>
          <p:cNvPr id="53253" name="Picture 14">
            <a:extLst>
              <a:ext uri="{FF2B5EF4-FFF2-40B4-BE49-F238E27FC236}">
                <a16:creationId xmlns:a16="http://schemas.microsoft.com/office/drawing/2014/main" id="{1AD8C68A-038C-46C1-9240-3FAA4AD6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628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3CBDDD2-FF8A-4CA3-8841-3CD5A93D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4275" name="Line 3">
            <a:extLst>
              <a:ext uri="{FF2B5EF4-FFF2-40B4-BE49-F238E27FC236}">
                <a16:creationId xmlns:a16="http://schemas.microsoft.com/office/drawing/2014/main" id="{BFAD564A-D2F0-4CB7-A955-F437BF745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F5B9CF4-E662-4BBD-9117-7A01D3D8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4-4.6 Confidence Interval on the Mean </a:t>
            </a:r>
          </a:p>
        </p:txBody>
      </p:sp>
      <p:pic>
        <p:nvPicPr>
          <p:cNvPr id="54277" name="Picture 10">
            <a:extLst>
              <a:ext uri="{FF2B5EF4-FFF2-40B4-BE49-F238E27FC236}">
                <a16:creationId xmlns:a16="http://schemas.microsoft.com/office/drawing/2014/main" id="{C2C789CB-F283-431B-A62D-FDD7D3BF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7907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11">
            <a:extLst>
              <a:ext uri="{FF2B5EF4-FFF2-40B4-BE49-F238E27FC236}">
                <a16:creationId xmlns:a16="http://schemas.microsoft.com/office/drawing/2014/main" id="{7F1EBC5C-5A2E-4DC8-A171-A010DCEC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438400"/>
            <a:ext cx="46355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12">
            <a:extLst>
              <a:ext uri="{FF2B5EF4-FFF2-40B4-BE49-F238E27FC236}">
                <a16:creationId xmlns:a16="http://schemas.microsoft.com/office/drawing/2014/main" id="{B0C150B4-96D1-49B5-B5E9-4654420E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894388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4797F55-0E8B-4D74-BC96-8A60744CC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CF7147FD-6C5D-45CD-A9E7-2AA6AE3DE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3A0F35DB-1314-40B5-8036-CC5FD631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pic>
        <p:nvPicPr>
          <p:cNvPr id="55301" name="Picture 14">
            <a:extLst>
              <a:ext uri="{FF2B5EF4-FFF2-40B4-BE49-F238E27FC236}">
                <a16:creationId xmlns:a16="http://schemas.microsoft.com/office/drawing/2014/main" id="{4899FEFF-F860-42F2-A22A-172EE744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074863"/>
            <a:ext cx="9112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CE32769-205F-48EB-B56C-8724FD7F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6323" name="Line 3">
            <a:extLst>
              <a:ext uri="{FF2B5EF4-FFF2-40B4-BE49-F238E27FC236}">
                <a16:creationId xmlns:a16="http://schemas.microsoft.com/office/drawing/2014/main" id="{5A30C447-BF18-4176-B394-0A2B58F1A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56CA699-8085-418A-B1FD-8DACFABE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B980FE5B-D520-4E9E-958A-6D3325E8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Relationship between Tests of Hypotheses and Confidence Intervals</a:t>
            </a:r>
          </a:p>
        </p:txBody>
      </p:sp>
      <p:sp>
        <p:nvSpPr>
          <p:cNvPr id="56326" name="Rectangle 11">
            <a:extLst>
              <a:ext uri="{FF2B5EF4-FFF2-40B4-BE49-F238E27FC236}">
                <a16:creationId xmlns:a16="http://schemas.microsoft.com/office/drawing/2014/main" id="{52C9C957-BA89-48EC-82E4-060FF454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22588"/>
            <a:ext cx="85344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If [</a:t>
            </a:r>
            <a:r>
              <a:rPr lang="en-US" altLang="en-US" sz="2800" i="1"/>
              <a:t>l</a:t>
            </a:r>
            <a:r>
              <a:rPr lang="en-US" altLang="en-US" sz="2800"/>
              <a:t>,</a:t>
            </a:r>
            <a:r>
              <a:rPr lang="en-US" altLang="en-US" sz="2800" i="1"/>
              <a:t>u</a:t>
            </a:r>
            <a:r>
              <a:rPr lang="en-US" altLang="en-US" sz="2800"/>
              <a:t>] is a 100(1 - 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/>
              <a:t>) percent confidence interval for the parameter, then the test of significance level 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>
                <a:latin typeface="Times-Roman;Times-Italic;BFHCEZ"/>
              </a:rPr>
              <a:t> </a:t>
            </a:r>
            <a:r>
              <a:rPr lang="en-US" altLang="en-US" sz="2800"/>
              <a:t>of the hypothesis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will lead to rejection of </a:t>
            </a:r>
            <a:r>
              <a:rPr lang="en-US" altLang="en-US" sz="2800" i="1"/>
              <a:t>H</a:t>
            </a:r>
            <a:r>
              <a:rPr lang="en-US" altLang="en-US" sz="2800" baseline="-25000"/>
              <a:t>0</a:t>
            </a:r>
            <a:r>
              <a:rPr lang="en-US" altLang="en-US" sz="2800"/>
              <a:t> if and only if the hypothesized value is not in the 100(1 - </a:t>
            </a:r>
            <a:r>
              <a:rPr lang="en-US" altLang="en-US" sz="2800">
                <a:latin typeface="Symbol" panose="05050102010706020507" pitchFamily="18" charset="2"/>
              </a:rPr>
              <a:t>a</a:t>
            </a:r>
            <a:r>
              <a:rPr lang="en-US" altLang="en-US" sz="2800"/>
              <a:t>) percent confidence interval [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u</a:t>
            </a:r>
            <a:r>
              <a:rPr lang="en-US" altLang="en-US" sz="2800"/>
              <a:t>].</a:t>
            </a:r>
            <a:endParaRPr lang="en-US" altLang="en-US" sz="2800" b="1">
              <a:solidFill>
                <a:srgbClr val="CC0000"/>
              </a:solidFill>
            </a:endParaRPr>
          </a:p>
        </p:txBody>
      </p:sp>
      <p:pic>
        <p:nvPicPr>
          <p:cNvPr id="56327" name="Picture 12">
            <a:extLst>
              <a:ext uri="{FF2B5EF4-FFF2-40B4-BE49-F238E27FC236}">
                <a16:creationId xmlns:a16="http://schemas.microsoft.com/office/drawing/2014/main" id="{555EC023-F6E6-4865-83D6-982998C6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8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101FA08-0BA9-491F-BDF2-A2225B19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E6502609-4314-4D91-A495-F9ADA49FE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EAA0FF0-6166-4711-BC31-914F4292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B90702F9-DC25-4DC5-907C-1688ACAD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Confidence Level and Precision of Estimation</a:t>
            </a:r>
          </a:p>
        </p:txBody>
      </p:sp>
      <p:sp>
        <p:nvSpPr>
          <p:cNvPr id="57350" name="Rectangle 8">
            <a:extLst>
              <a:ext uri="{FF2B5EF4-FFF2-40B4-BE49-F238E27FC236}">
                <a16:creationId xmlns:a16="http://schemas.microsoft.com/office/drawing/2014/main" id="{2BC1FD6D-4346-49E0-96AE-078EF688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2400"/>
            <a:ext cx="799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The length of the two-sided 95% confidence interval is</a:t>
            </a:r>
          </a:p>
        </p:txBody>
      </p:sp>
      <p:pic>
        <p:nvPicPr>
          <p:cNvPr id="57351" name="Picture 9">
            <a:extLst>
              <a:ext uri="{FF2B5EF4-FFF2-40B4-BE49-F238E27FC236}">
                <a16:creationId xmlns:a16="http://schemas.microsoft.com/office/drawing/2014/main" id="{44D2CD5F-1195-480B-AE7A-BA7352C2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Rectangle 10">
            <a:extLst>
              <a:ext uri="{FF2B5EF4-FFF2-40B4-BE49-F238E27FC236}">
                <a16:creationId xmlns:a16="http://schemas.microsoft.com/office/drawing/2014/main" id="{8BB07263-2A14-4D20-9269-BAB5596E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772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whereas the length of the two-sided 99% confidence </a:t>
            </a:r>
          </a:p>
          <a:p>
            <a:r>
              <a:rPr lang="en-US" altLang="en-US" sz="2800"/>
              <a:t>interval is</a:t>
            </a:r>
          </a:p>
        </p:txBody>
      </p:sp>
      <p:pic>
        <p:nvPicPr>
          <p:cNvPr id="57353" name="Picture 11">
            <a:extLst>
              <a:ext uri="{FF2B5EF4-FFF2-40B4-BE49-F238E27FC236}">
                <a16:creationId xmlns:a16="http://schemas.microsoft.com/office/drawing/2014/main" id="{1031B241-C41F-450B-AE82-303231EB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4762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516D282-75CC-4EDC-9A99-9CCE47F82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5BDB968A-3CB5-4176-9361-05B1DF8A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297E682-10C1-43FC-A70D-FC722698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B276735-8E94-4101-9559-8C5A8E9B8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Choice of Sample Size</a:t>
            </a:r>
          </a:p>
        </p:txBody>
      </p:sp>
      <p:pic>
        <p:nvPicPr>
          <p:cNvPr id="58374" name="Picture 14">
            <a:extLst>
              <a:ext uri="{FF2B5EF4-FFF2-40B4-BE49-F238E27FC236}">
                <a16:creationId xmlns:a16="http://schemas.microsoft.com/office/drawing/2014/main" id="{3DD4BC42-6210-477A-A4FC-E052ECB7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0488"/>
            <a:ext cx="9021763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15">
            <a:extLst>
              <a:ext uri="{FF2B5EF4-FFF2-40B4-BE49-F238E27FC236}">
                <a16:creationId xmlns:a16="http://schemas.microsoft.com/office/drawing/2014/main" id="{5B5058AB-403B-4E4A-BC79-93CDFC75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122738"/>
            <a:ext cx="9067800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9033BEE-593C-43F8-B9F5-6DA93690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E44D1D94-972F-41AB-88A3-640D7236A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C36DF96E-882D-438C-B2AB-DD129DE1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67C92AAC-D359-458B-AECA-F938C533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Choice of Sample Size</a:t>
            </a:r>
          </a:p>
        </p:txBody>
      </p:sp>
      <p:pic>
        <p:nvPicPr>
          <p:cNvPr id="59398" name="Picture 14">
            <a:extLst>
              <a:ext uri="{FF2B5EF4-FFF2-40B4-BE49-F238E27FC236}">
                <a16:creationId xmlns:a16="http://schemas.microsoft.com/office/drawing/2014/main" id="{3B15BEE3-C8AF-472F-B81E-A92653EB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828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15">
            <a:extLst>
              <a:ext uri="{FF2B5EF4-FFF2-40B4-BE49-F238E27FC236}">
                <a16:creationId xmlns:a16="http://schemas.microsoft.com/office/drawing/2014/main" id="{44ED200F-A01A-417F-9D0C-C733A29D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9067800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8067315-16DE-46AD-AC93-04B48750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9BE16E12-FD47-45C8-A7C7-46DCC0C39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6DD7AAD9-21B2-41F4-89FB-B58F0652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869294CB-EED0-4EE6-85E2-E2419213C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Choice of Sample Size</a:t>
            </a:r>
          </a:p>
        </p:txBody>
      </p:sp>
      <p:pic>
        <p:nvPicPr>
          <p:cNvPr id="60422" name="Picture 11">
            <a:extLst>
              <a:ext uri="{FF2B5EF4-FFF2-40B4-BE49-F238E27FC236}">
                <a16:creationId xmlns:a16="http://schemas.microsoft.com/office/drawing/2014/main" id="{60425CA1-7503-4CAA-B458-7CC2C642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676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12">
            <a:extLst>
              <a:ext uri="{FF2B5EF4-FFF2-40B4-BE49-F238E27FC236}">
                <a16:creationId xmlns:a16="http://schemas.microsoft.com/office/drawing/2014/main" id="{B58D80DB-FBF9-4310-9321-876287BF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124200"/>
            <a:ext cx="906780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A5CF1BE-3EFD-4AEF-BE83-DF7E46FB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ABBCE433-159A-4F8A-B958-44B235FF1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C612F6D9-78FA-41CB-A609-371DA8B46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4-4.5 Confidence Interval on the Mean 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86A93FF7-2AED-4727-BD88-71E26B7A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One-Sided Confidence Bounds</a:t>
            </a:r>
          </a:p>
        </p:txBody>
      </p:sp>
      <p:pic>
        <p:nvPicPr>
          <p:cNvPr id="61446" name="Picture 10">
            <a:extLst>
              <a:ext uri="{FF2B5EF4-FFF2-40B4-BE49-F238E27FC236}">
                <a16:creationId xmlns:a16="http://schemas.microsoft.com/office/drawing/2014/main" id="{F7FB528F-0019-4193-8384-DAA60FB9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43200"/>
            <a:ext cx="906780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A719F9B-A3D7-4B82-9729-BCA6798C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4-4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Known</a:t>
            </a:r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22C9CE4A-09F7-4617-90C6-DC69BBDE3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63C36CF9-CFCA-43E1-8CDB-FC8F0758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4-4.6 General Method for Deriving a Confidence Interval</a:t>
            </a:r>
          </a:p>
        </p:txBody>
      </p:sp>
      <p:pic>
        <p:nvPicPr>
          <p:cNvPr id="62469" name="Picture 10">
            <a:extLst>
              <a:ext uri="{FF2B5EF4-FFF2-40B4-BE49-F238E27FC236}">
                <a16:creationId xmlns:a16="http://schemas.microsoft.com/office/drawing/2014/main" id="{FC856468-29BC-4911-82A5-A2D1CF34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0475"/>
            <a:ext cx="89916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11">
            <a:extLst>
              <a:ext uri="{FF2B5EF4-FFF2-40B4-BE49-F238E27FC236}">
                <a16:creationId xmlns:a16="http://schemas.microsoft.com/office/drawing/2014/main" id="{D49F44AC-24C6-436B-AD5C-8820D89C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66516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1" name="Picture 12">
            <a:extLst>
              <a:ext uri="{FF2B5EF4-FFF2-40B4-BE49-F238E27FC236}">
                <a16:creationId xmlns:a16="http://schemas.microsoft.com/office/drawing/2014/main" id="{97E0CF3D-92AF-4ABC-ADDB-E41DFADB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1994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71F59A-A22B-43E1-B179-B6115F5D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4-1 	Statistical Inference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204F6662-1878-4219-8AC9-497EA76D1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D7DC3A33-33AE-4735-B7BD-E99CC038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333625"/>
            <a:ext cx="908526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DF17776-185E-4EA6-8767-7C59AE11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88DBF506-2D3D-4DDF-9A26-0E5A72D8B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04B42AF1-5AB0-49A1-8E8C-CE062FB2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3493" name="Picture 9">
            <a:extLst>
              <a:ext uri="{FF2B5EF4-FFF2-40B4-BE49-F238E27FC236}">
                <a16:creationId xmlns:a16="http://schemas.microsoft.com/office/drawing/2014/main" id="{3B18A8B2-AE17-4DA3-BE7C-8CA53FD8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43200"/>
            <a:ext cx="9067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E8E162E-2B84-4989-BEC0-7FA2FA2BE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731B15F6-ED22-4FB5-974A-C8B59A71D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28C78217-6F3B-4DF9-942A-2EF4064B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4517" name="Picture 8">
            <a:extLst>
              <a:ext uri="{FF2B5EF4-FFF2-40B4-BE49-F238E27FC236}">
                <a16:creationId xmlns:a16="http://schemas.microsoft.com/office/drawing/2014/main" id="{9A7DB784-30B0-47AB-8E46-B3534B28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61722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4819C96-5601-4D20-875C-8C332581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95AA5B8F-2AA8-4C60-8D4A-3EA1C184E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2A39724-E777-4B93-8B97-CFEA12A2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5541" name="Picture 8">
            <a:extLst>
              <a:ext uri="{FF2B5EF4-FFF2-40B4-BE49-F238E27FC236}">
                <a16:creationId xmlns:a16="http://schemas.microsoft.com/office/drawing/2014/main" id="{63F3C775-E420-4BBD-B681-F5DA3DA0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781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9A025FA-3DAB-4B7A-866E-A39C5C95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5B52B2C6-C49C-46E1-A05C-D26124CD9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3EDB5FA-0FC8-4390-855D-4768D147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sp>
        <p:nvSpPr>
          <p:cNvPr id="66565" name="Text Box 8">
            <a:extLst>
              <a:ext uri="{FF2B5EF4-FFF2-40B4-BE49-F238E27FC236}">
                <a16:creationId xmlns:a16="http://schemas.microsoft.com/office/drawing/2014/main" id="{D30F117F-293C-4F1C-86D9-F499061A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33"/>
                </a:solidFill>
              </a:rPr>
              <a:t>Calculating the P-value</a:t>
            </a:r>
          </a:p>
        </p:txBody>
      </p:sp>
      <p:pic>
        <p:nvPicPr>
          <p:cNvPr id="66566" name="Picture 9">
            <a:extLst>
              <a:ext uri="{FF2B5EF4-FFF2-40B4-BE49-F238E27FC236}">
                <a16:creationId xmlns:a16="http://schemas.microsoft.com/office/drawing/2014/main" id="{C8A13C7C-E133-48E4-B046-C9E1F567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C2A4341-334E-4945-AD55-D50766F2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BBA4EB9F-061B-4702-876A-610E6A12C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7B1CF20E-307D-4D14-801B-35E7C422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7589" name="Picture 8">
            <a:extLst>
              <a:ext uri="{FF2B5EF4-FFF2-40B4-BE49-F238E27FC236}">
                <a16:creationId xmlns:a16="http://schemas.microsoft.com/office/drawing/2014/main" id="{CB604E81-AE46-4E3A-B026-94BD7E91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2660A9C-92B6-43FF-A29B-183D725F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08C98C57-14F2-4B14-9DFF-AAC8C778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45B13420-C749-4793-8243-3E6407371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8613" name="Picture 8">
            <a:extLst>
              <a:ext uri="{FF2B5EF4-FFF2-40B4-BE49-F238E27FC236}">
                <a16:creationId xmlns:a16="http://schemas.microsoft.com/office/drawing/2014/main" id="{BAF30CE7-7F74-46C6-87FC-F5D32144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AFF055C-8E91-4E95-BA91-AD1DA8E93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69635" name="Line 3">
            <a:extLst>
              <a:ext uri="{FF2B5EF4-FFF2-40B4-BE49-F238E27FC236}">
                <a16:creationId xmlns:a16="http://schemas.microsoft.com/office/drawing/2014/main" id="{09C722C5-50DF-4A46-99E8-F3D6E6D5B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65935406-5C7B-43C0-B18A-C819754E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69637" name="Picture 8">
            <a:extLst>
              <a:ext uri="{FF2B5EF4-FFF2-40B4-BE49-F238E27FC236}">
                <a16:creationId xmlns:a16="http://schemas.microsoft.com/office/drawing/2014/main" id="{141488C4-C607-4179-862A-A7725BCF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864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4743DC9-03D3-40CF-8C69-42B2C5A1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7B055B7F-2885-4AA4-8C05-4B6842CF0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6E9835FE-D318-49DF-BCAC-4A5C5D23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4-5.1 Hypothesis Testing on the Mean </a:t>
            </a:r>
          </a:p>
        </p:txBody>
      </p:sp>
      <p:pic>
        <p:nvPicPr>
          <p:cNvPr id="70661" name="Picture 7">
            <a:extLst>
              <a:ext uri="{FF2B5EF4-FFF2-40B4-BE49-F238E27FC236}">
                <a16:creationId xmlns:a16="http://schemas.microsoft.com/office/drawing/2014/main" id="{096A9AB3-3427-449A-B50B-A259FDF0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7630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C265002-6504-46D8-8BD6-193B3CB3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6855A193-C823-42F5-9D76-1BE5CE57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2C38CB84-5130-40D3-882D-08DB1D36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4-5.2 Type II Error and Choice of Sample Size </a:t>
            </a:r>
          </a:p>
        </p:txBody>
      </p:sp>
      <p:pic>
        <p:nvPicPr>
          <p:cNvPr id="71685" name="Picture 6">
            <a:extLst>
              <a:ext uri="{FF2B5EF4-FFF2-40B4-BE49-F238E27FC236}">
                <a16:creationId xmlns:a16="http://schemas.microsoft.com/office/drawing/2014/main" id="{4221BEAC-36CE-4D6D-9D34-44D30B6F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0199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Rectangle 7">
            <a:extLst>
              <a:ext uri="{FF2B5EF4-FFF2-40B4-BE49-F238E27FC236}">
                <a16:creationId xmlns:a16="http://schemas.microsoft.com/office/drawing/2014/main" id="{A506BF25-767E-42A8-945B-2F1E6B09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8229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Fortunately, this unpleasant task has already been done, and the results are summarized in a series of graphs in Appendix A Charts Va, Vb, Vc, and Vd that plot  for the </a:t>
            </a:r>
            <a:r>
              <a:rPr lang="en-US" altLang="en-US" sz="2800" i="1"/>
              <a:t>t</a:t>
            </a:r>
            <a:r>
              <a:rPr lang="en-US" altLang="en-US" sz="2800"/>
              <a:t>-test against a parameter </a:t>
            </a:r>
            <a:r>
              <a:rPr lang="en-US" altLang="en-US" sz="2800" i="1">
                <a:latin typeface="Symbol" panose="05050102010706020507" pitchFamily="18" charset="2"/>
              </a:rPr>
              <a:t>d</a:t>
            </a:r>
            <a:r>
              <a:rPr lang="en-US" altLang="en-US" sz="2800" i="1"/>
              <a:t>  </a:t>
            </a:r>
            <a:r>
              <a:rPr lang="en-US" altLang="en-US" sz="2800"/>
              <a:t>for various sample sizes </a:t>
            </a:r>
            <a:r>
              <a:rPr lang="en-US" altLang="en-US" sz="2800" i="1"/>
              <a:t>n</a:t>
            </a:r>
            <a:r>
              <a:rPr lang="en-US" altLang="en-US" sz="2800"/>
              <a:t>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01FE4FC-BEAD-444A-AFBE-F7A9F8D88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A25C030F-390C-4239-9F58-DA01852C7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1D617167-8E49-443E-8018-409A9FC0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4-5.2 Type II Error and Choice of Sample Size </a:t>
            </a:r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2B7FE6FE-D4F7-4C4A-B087-E6429731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These graphics are called </a:t>
            </a:r>
            <a:r>
              <a:rPr lang="en-US" altLang="en-US" sz="2800" b="1">
                <a:solidFill>
                  <a:srgbClr val="CC3399"/>
                </a:solidFill>
              </a:rPr>
              <a:t>operating characteristic</a:t>
            </a:r>
            <a:r>
              <a:rPr lang="en-US" altLang="en-US" sz="2800" b="1"/>
              <a:t> </a:t>
            </a:r>
            <a:r>
              <a:rPr lang="en-US" altLang="en-US" sz="2800"/>
              <a:t>(or </a:t>
            </a:r>
            <a:r>
              <a:rPr lang="en-US" altLang="en-US" sz="2800" b="1">
                <a:solidFill>
                  <a:srgbClr val="CC3399"/>
                </a:solidFill>
              </a:rPr>
              <a:t>OC</a:t>
            </a:r>
            <a:r>
              <a:rPr lang="en-US" altLang="en-US" sz="2800"/>
              <a:t>) </a:t>
            </a:r>
            <a:r>
              <a:rPr lang="en-US" altLang="en-US" sz="2800" b="1">
                <a:solidFill>
                  <a:srgbClr val="CC3399"/>
                </a:solidFill>
              </a:rPr>
              <a:t>curves</a:t>
            </a:r>
            <a:r>
              <a:rPr lang="en-US" altLang="en-US" sz="2800" b="1"/>
              <a:t>. </a:t>
            </a:r>
            <a:r>
              <a:rPr lang="en-US" altLang="en-US" sz="2800"/>
              <a:t>Curves are provided for two-sided alternatives on Charts Va and Vb. The abscissa scale factor </a:t>
            </a:r>
            <a:r>
              <a:rPr lang="en-US" altLang="en-US" sz="2800" i="1"/>
              <a:t>d </a:t>
            </a:r>
            <a:r>
              <a:rPr lang="en-US" altLang="en-US" sz="2800"/>
              <a:t>on these charts is d</a:t>
            </a:r>
            <a:r>
              <a:rPr lang="en-US" altLang="en-US" sz="2800">
                <a:latin typeface="Times-Roman;Universal-Greekwith"/>
              </a:rPr>
              <a:t>efi</a:t>
            </a:r>
            <a:r>
              <a:rPr lang="en-US" altLang="en-US" sz="2800"/>
              <a:t>ned as</a:t>
            </a:r>
          </a:p>
        </p:txBody>
      </p:sp>
      <p:pic>
        <p:nvPicPr>
          <p:cNvPr id="72710" name="Picture 10">
            <a:extLst>
              <a:ext uri="{FF2B5EF4-FFF2-40B4-BE49-F238E27FC236}">
                <a16:creationId xmlns:a16="http://schemas.microsoft.com/office/drawing/2014/main" id="{9C3DFF65-04CF-466D-978E-F39354C5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341153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63E2D13-174B-4862-9842-396E7F14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4-2 	Point Estimation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2D1627E3-7782-4520-9F8D-DBC1F4F79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C1208B46-4182-41B6-8B9A-78129896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01725"/>
            <a:ext cx="91122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11">
            <a:extLst>
              <a:ext uri="{FF2B5EF4-FFF2-40B4-BE49-F238E27FC236}">
                <a16:creationId xmlns:a16="http://schemas.microsoft.com/office/drawing/2014/main" id="{0815CBF5-224C-4589-AE81-FE3A2942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9342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4D162F3-B501-41F6-87B1-93868392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877AE68C-32D9-4A76-AA58-AE6577B9A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753A3C03-5573-4FA8-AFBA-43DD6185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4-5.3 Confidence Interval on the Mean </a:t>
            </a:r>
          </a:p>
        </p:txBody>
      </p:sp>
      <p:pic>
        <p:nvPicPr>
          <p:cNvPr id="73733" name="Picture 10">
            <a:extLst>
              <a:ext uri="{FF2B5EF4-FFF2-40B4-BE49-F238E27FC236}">
                <a16:creationId xmlns:a16="http://schemas.microsoft.com/office/drawing/2014/main" id="{DDC36E90-6A01-478D-8F0C-A4F30300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209800"/>
            <a:ext cx="90678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616EDED-9BC3-4702-855A-8E972606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4755" name="Line 3">
            <a:extLst>
              <a:ext uri="{FF2B5EF4-FFF2-40B4-BE49-F238E27FC236}">
                <a16:creationId xmlns:a16="http://schemas.microsoft.com/office/drawing/2014/main" id="{0CE45E11-02F7-42DF-9878-C5FB8DA77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05B45999-D7FA-4770-BFE9-E8AB4CA1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4-5.3 Confidence Interval on the Mean </a:t>
            </a:r>
          </a:p>
        </p:txBody>
      </p:sp>
      <p:pic>
        <p:nvPicPr>
          <p:cNvPr id="74757" name="Picture 11">
            <a:extLst>
              <a:ext uri="{FF2B5EF4-FFF2-40B4-BE49-F238E27FC236}">
                <a16:creationId xmlns:a16="http://schemas.microsoft.com/office/drawing/2014/main" id="{BA3FFBD7-09B8-40ED-B63D-8D724F5F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5963"/>
            <a:ext cx="1752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12">
            <a:extLst>
              <a:ext uri="{FF2B5EF4-FFF2-40B4-BE49-F238E27FC236}">
                <a16:creationId xmlns:a16="http://schemas.microsoft.com/office/drawing/2014/main" id="{3700DBE9-4504-494F-9DB7-E048978F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99160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393D781-6380-4F94-BA7E-9F6FAE99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4-5 	Inference on the Mean of a Population,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Variance Unknown</a:t>
            </a: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3998302B-EA4B-4003-A21C-83E5CCD73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209B8B93-56F6-470E-8092-8E3DD8A0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4-5.4 Confidence Interval on the Mean </a:t>
            </a:r>
          </a:p>
        </p:txBody>
      </p:sp>
      <p:pic>
        <p:nvPicPr>
          <p:cNvPr id="75781" name="Picture 11">
            <a:extLst>
              <a:ext uri="{FF2B5EF4-FFF2-40B4-BE49-F238E27FC236}">
                <a16:creationId xmlns:a16="http://schemas.microsoft.com/office/drawing/2014/main" id="{8B848BAD-39CA-4081-B1EE-869E303B5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89916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12">
            <a:extLst>
              <a:ext uri="{FF2B5EF4-FFF2-40B4-BE49-F238E27FC236}">
                <a16:creationId xmlns:a16="http://schemas.microsoft.com/office/drawing/2014/main" id="{97A481BC-B7B2-46C3-8106-234F241C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05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2AC754E-B089-486F-9A76-8B4DD96F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76803" name="Line 3">
            <a:extLst>
              <a:ext uri="{FF2B5EF4-FFF2-40B4-BE49-F238E27FC236}">
                <a16:creationId xmlns:a16="http://schemas.microsoft.com/office/drawing/2014/main" id="{23FD53CC-2636-4341-9C7D-B9B9680BE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291689B-2BB4-4AD5-BDA7-8CD3484B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76805" name="Picture 11">
            <a:extLst>
              <a:ext uri="{FF2B5EF4-FFF2-40B4-BE49-F238E27FC236}">
                <a16:creationId xmlns:a16="http://schemas.microsoft.com/office/drawing/2014/main" id="{ADD8FABE-749B-4BB0-A045-0B52D5D2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65425"/>
            <a:ext cx="20431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12">
            <a:extLst>
              <a:ext uri="{FF2B5EF4-FFF2-40B4-BE49-F238E27FC236}">
                <a16:creationId xmlns:a16="http://schemas.microsoft.com/office/drawing/2014/main" id="{252B414F-EE30-406F-ADFC-FE97CABA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267200"/>
            <a:ext cx="911225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9014F37-24A3-4B69-A980-072755CB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77827" name="Line 3">
            <a:extLst>
              <a:ext uri="{FF2B5EF4-FFF2-40B4-BE49-F238E27FC236}">
                <a16:creationId xmlns:a16="http://schemas.microsoft.com/office/drawing/2014/main" id="{15B07340-490E-440E-9749-B80FA75E3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1CED6BCE-04B4-4576-A599-6A57197E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77829" name="Picture 10">
            <a:extLst>
              <a:ext uri="{FF2B5EF4-FFF2-40B4-BE49-F238E27FC236}">
                <a16:creationId xmlns:a16="http://schemas.microsoft.com/office/drawing/2014/main" id="{13735A2C-65A8-4852-8D9B-EA6DFBEC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2CEBE76-E0C6-4F96-8C50-EC97B21C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78851" name="Line 3">
            <a:extLst>
              <a:ext uri="{FF2B5EF4-FFF2-40B4-BE49-F238E27FC236}">
                <a16:creationId xmlns:a16="http://schemas.microsoft.com/office/drawing/2014/main" id="{6F737BFF-CE8A-4331-8B7C-E3549EED4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7C28206-1DFD-4ECF-AB5F-78E6A62C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 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78853" name="Picture 12">
            <a:extLst>
              <a:ext uri="{FF2B5EF4-FFF2-40B4-BE49-F238E27FC236}">
                <a16:creationId xmlns:a16="http://schemas.microsoft.com/office/drawing/2014/main" id="{1B41367D-2BA6-42F3-A160-D61F48FB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943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13">
            <a:extLst>
              <a:ext uri="{FF2B5EF4-FFF2-40B4-BE49-F238E27FC236}">
                <a16:creationId xmlns:a16="http://schemas.microsoft.com/office/drawing/2014/main" id="{73511F00-AB98-449E-81C1-52D720CA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048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14">
            <a:extLst>
              <a:ext uri="{FF2B5EF4-FFF2-40B4-BE49-F238E27FC236}">
                <a16:creationId xmlns:a16="http://schemas.microsoft.com/office/drawing/2014/main" id="{EABAE9A8-3C7F-4F25-AE29-23E096FA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343400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005D374-52EF-4217-9E37-0EF0CC3A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79875" name="Line 3">
            <a:extLst>
              <a:ext uri="{FF2B5EF4-FFF2-40B4-BE49-F238E27FC236}">
                <a16:creationId xmlns:a16="http://schemas.microsoft.com/office/drawing/2014/main" id="{70145667-81C7-4E5C-A898-FF5DBDC80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2A44C78C-46F0-44AC-815D-8A2CB56F4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79877" name="Picture 10">
            <a:extLst>
              <a:ext uri="{FF2B5EF4-FFF2-40B4-BE49-F238E27FC236}">
                <a16:creationId xmlns:a16="http://schemas.microsoft.com/office/drawing/2014/main" id="{D2A7DA0D-7778-43A5-AF2B-9A9413C0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676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11">
            <a:extLst>
              <a:ext uri="{FF2B5EF4-FFF2-40B4-BE49-F238E27FC236}">
                <a16:creationId xmlns:a16="http://schemas.microsoft.com/office/drawing/2014/main" id="{900ABF32-960B-4237-85B6-D2B74324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16313"/>
            <a:ext cx="5207000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8F05F5F-C073-428D-9F04-8E794233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80899" name="Line 3">
            <a:extLst>
              <a:ext uri="{FF2B5EF4-FFF2-40B4-BE49-F238E27FC236}">
                <a16:creationId xmlns:a16="http://schemas.microsoft.com/office/drawing/2014/main" id="{7ED52826-A4DB-478B-BBE4-1BCA89F71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EDA120F-1B0E-4609-8478-5D7F7F9E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80901" name="Picture 11">
            <a:extLst>
              <a:ext uri="{FF2B5EF4-FFF2-40B4-BE49-F238E27FC236}">
                <a16:creationId xmlns:a16="http://schemas.microsoft.com/office/drawing/2014/main" id="{EAA0A541-1C8F-4EC2-A4EF-BFE9685D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630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62FF00A-DD1F-473E-BE91-62445F81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81923" name="Line 3">
            <a:extLst>
              <a:ext uri="{FF2B5EF4-FFF2-40B4-BE49-F238E27FC236}">
                <a16:creationId xmlns:a16="http://schemas.microsoft.com/office/drawing/2014/main" id="{D3A67E54-E156-49F8-B18F-49CAB48FB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2B5D408F-DDF2-4FD4-AC82-C32EFE57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4-6.1 Hypothesis Testing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81925" name="Picture 7">
            <a:extLst>
              <a:ext uri="{FF2B5EF4-FFF2-40B4-BE49-F238E27FC236}">
                <a16:creationId xmlns:a16="http://schemas.microsoft.com/office/drawing/2014/main" id="{1BB4027A-D9D2-420B-869B-F0F2C736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DEA040C-AEDF-4FF2-A367-4AA40630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4-6 	Inference on the Variance of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Normal Population</a:t>
            </a:r>
          </a:p>
        </p:txBody>
      </p:sp>
      <p:sp>
        <p:nvSpPr>
          <p:cNvPr id="82947" name="Line 3">
            <a:extLst>
              <a:ext uri="{FF2B5EF4-FFF2-40B4-BE49-F238E27FC236}">
                <a16:creationId xmlns:a16="http://schemas.microsoft.com/office/drawing/2014/main" id="{13E9AC5A-C79A-421A-9F6C-E7603A0D6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A4D9AD87-23FE-4E38-8F38-541B8F6B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4-6.2 Confidence Interval on the Variance of a</a:t>
            </a:r>
          </a:p>
          <a:p>
            <a:r>
              <a:rPr lang="en-US" altLang="en-US" sz="3200" b="1">
                <a:solidFill>
                  <a:schemeClr val="accent2"/>
                </a:solidFill>
              </a:rPr>
              <a:t>         Normal Population </a:t>
            </a:r>
          </a:p>
        </p:txBody>
      </p:sp>
      <p:pic>
        <p:nvPicPr>
          <p:cNvPr id="82949" name="Picture 9">
            <a:extLst>
              <a:ext uri="{FF2B5EF4-FFF2-40B4-BE49-F238E27FC236}">
                <a16:creationId xmlns:a16="http://schemas.microsoft.com/office/drawing/2014/main" id="{65864876-5216-4F65-BDF6-9DCC449B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590800"/>
            <a:ext cx="90900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AC21BB-6735-4274-A32D-5740622E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4-2 	Point Estimation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811B561B-2B86-44A9-8044-766157AA5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0" name="Picture 8">
            <a:extLst>
              <a:ext uri="{FF2B5EF4-FFF2-40B4-BE49-F238E27FC236}">
                <a16:creationId xmlns:a16="http://schemas.microsoft.com/office/drawing/2014/main" id="{9B6093C0-BBB7-4984-831C-E9A40010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628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7D3B340-6130-439B-89B9-842D950C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3971" name="Line 3">
            <a:extLst>
              <a:ext uri="{FF2B5EF4-FFF2-40B4-BE49-F238E27FC236}">
                <a16:creationId xmlns:a16="http://schemas.microsoft.com/office/drawing/2014/main" id="{5E0AB7BB-DBC0-4B48-986F-42B0D89A9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2DADEA3-F644-4F1D-9C31-F8B69F26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4-7.1 Hypothesis Testing on a Binomial Proportion</a:t>
            </a:r>
          </a:p>
        </p:txBody>
      </p:sp>
      <p:sp>
        <p:nvSpPr>
          <p:cNvPr id="83973" name="Text Box 8">
            <a:extLst>
              <a:ext uri="{FF2B5EF4-FFF2-40B4-BE49-F238E27FC236}">
                <a16:creationId xmlns:a16="http://schemas.microsoft.com/office/drawing/2014/main" id="{6CE225F3-7D1C-4F3F-A877-FEFD21B8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We will consider testing:</a:t>
            </a:r>
          </a:p>
        </p:txBody>
      </p:sp>
      <p:pic>
        <p:nvPicPr>
          <p:cNvPr id="83974" name="Picture 10">
            <a:extLst>
              <a:ext uri="{FF2B5EF4-FFF2-40B4-BE49-F238E27FC236}">
                <a16:creationId xmlns:a16="http://schemas.microsoft.com/office/drawing/2014/main" id="{5336D4C5-6FE0-4077-8505-8D70EF66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175418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11">
            <a:extLst>
              <a:ext uri="{FF2B5EF4-FFF2-40B4-BE49-F238E27FC236}">
                <a16:creationId xmlns:a16="http://schemas.microsoft.com/office/drawing/2014/main" id="{A6EF740E-368D-403A-BB3A-46FFBEA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049713"/>
            <a:ext cx="911225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518E6A9-F5F9-4D10-AE5B-48A8AA4A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4995" name="Line 3">
            <a:extLst>
              <a:ext uri="{FF2B5EF4-FFF2-40B4-BE49-F238E27FC236}">
                <a16:creationId xmlns:a16="http://schemas.microsoft.com/office/drawing/2014/main" id="{0E572C64-2B96-4848-97FB-9EE4D1E95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32F64814-AC88-4E8A-983A-16D0E935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4-7.1 Hypothesis Testing on a Binomial Proportion</a:t>
            </a:r>
          </a:p>
        </p:txBody>
      </p:sp>
      <p:pic>
        <p:nvPicPr>
          <p:cNvPr id="84997" name="Picture 10">
            <a:extLst>
              <a:ext uri="{FF2B5EF4-FFF2-40B4-BE49-F238E27FC236}">
                <a16:creationId xmlns:a16="http://schemas.microsoft.com/office/drawing/2014/main" id="{6AF88E4D-4FEA-4E92-893E-F31C0F15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D8144F7-57CD-48A1-AF7E-5E419D08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6019" name="Line 3">
            <a:extLst>
              <a:ext uri="{FF2B5EF4-FFF2-40B4-BE49-F238E27FC236}">
                <a16:creationId xmlns:a16="http://schemas.microsoft.com/office/drawing/2014/main" id="{5F82D59B-EAC0-446E-A332-A5A67B4F1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994A5425-8E2D-4454-BA09-1878EDDF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4-7.1 Hypothesis Testing on a Binomial Proportion</a:t>
            </a:r>
          </a:p>
        </p:txBody>
      </p:sp>
      <p:pic>
        <p:nvPicPr>
          <p:cNvPr id="86021" name="Picture 12">
            <a:extLst>
              <a:ext uri="{FF2B5EF4-FFF2-40B4-BE49-F238E27FC236}">
                <a16:creationId xmlns:a16="http://schemas.microsoft.com/office/drawing/2014/main" id="{73789E0C-76A2-45BA-96A8-12E05D9E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00200"/>
            <a:ext cx="21399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13">
            <a:extLst>
              <a:ext uri="{FF2B5EF4-FFF2-40B4-BE49-F238E27FC236}">
                <a16:creationId xmlns:a16="http://schemas.microsoft.com/office/drawing/2014/main" id="{143EC0A4-2283-45D3-8C55-C12CCAF3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438400"/>
            <a:ext cx="91313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886B49D-A4E5-4546-8AC8-AC7B3CA1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7043" name="Line 3">
            <a:extLst>
              <a:ext uri="{FF2B5EF4-FFF2-40B4-BE49-F238E27FC236}">
                <a16:creationId xmlns:a16="http://schemas.microsoft.com/office/drawing/2014/main" id="{BFA1084B-3635-47F7-9AE1-A8D1392DF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A393654C-2B42-4EF2-A442-D4017976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4-7.1 Hypothesis Testing on a Binomial Proportion</a:t>
            </a:r>
          </a:p>
        </p:txBody>
      </p:sp>
      <p:pic>
        <p:nvPicPr>
          <p:cNvPr id="87045" name="Picture 11">
            <a:extLst>
              <a:ext uri="{FF2B5EF4-FFF2-40B4-BE49-F238E27FC236}">
                <a16:creationId xmlns:a16="http://schemas.microsoft.com/office/drawing/2014/main" id="{A88D4BA2-7E07-442A-A36E-CC53BF0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133600"/>
            <a:ext cx="856138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12">
            <a:extLst>
              <a:ext uri="{FF2B5EF4-FFF2-40B4-BE49-F238E27FC236}">
                <a16:creationId xmlns:a16="http://schemas.microsoft.com/office/drawing/2014/main" id="{80B6F2AC-05CE-4886-B2D2-606C84C7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9192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1302F68-4F2D-45DA-9920-5B84D4AE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8067" name="Line 3">
            <a:extLst>
              <a:ext uri="{FF2B5EF4-FFF2-40B4-BE49-F238E27FC236}">
                <a16:creationId xmlns:a16="http://schemas.microsoft.com/office/drawing/2014/main" id="{C9CF0876-47BA-460F-B0DC-243D82711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DAAF9C7B-3D8C-4684-9606-AD0BEBE7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4-7.2 Type II Error and Choice of Sample Size </a:t>
            </a:r>
          </a:p>
        </p:txBody>
      </p:sp>
      <p:pic>
        <p:nvPicPr>
          <p:cNvPr id="88069" name="Picture 9">
            <a:extLst>
              <a:ext uri="{FF2B5EF4-FFF2-40B4-BE49-F238E27FC236}">
                <a16:creationId xmlns:a16="http://schemas.microsoft.com/office/drawing/2014/main" id="{C7B496B7-7570-4F30-AE4A-C4D0A756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D53EEB4-C1C7-44B1-90DD-92DBC702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89091" name="Line 3">
            <a:extLst>
              <a:ext uri="{FF2B5EF4-FFF2-40B4-BE49-F238E27FC236}">
                <a16:creationId xmlns:a16="http://schemas.microsoft.com/office/drawing/2014/main" id="{7922ECFD-B3D6-4FA0-9DC5-AF2921AF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AC4EA2CD-BB58-4F3B-B054-490C2363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4-7.2 Type II Error and Choice of Sample Size </a:t>
            </a:r>
          </a:p>
        </p:txBody>
      </p:sp>
      <p:pic>
        <p:nvPicPr>
          <p:cNvPr id="89093" name="Picture 8">
            <a:extLst>
              <a:ext uri="{FF2B5EF4-FFF2-40B4-BE49-F238E27FC236}">
                <a16:creationId xmlns:a16="http://schemas.microsoft.com/office/drawing/2014/main" id="{F230A3E4-9B71-406F-938E-735E4F72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514600"/>
            <a:ext cx="90678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A1C6B4F-1433-4656-B672-04EDF9B4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90115" name="Line 3">
            <a:extLst>
              <a:ext uri="{FF2B5EF4-FFF2-40B4-BE49-F238E27FC236}">
                <a16:creationId xmlns:a16="http://schemas.microsoft.com/office/drawing/2014/main" id="{09359067-721A-450F-8096-BAC4DD2CF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2FC72123-3732-4B2C-AEBD-84EB1F7DF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4-7.3 Confidence Interval on a Binomial Proportion</a:t>
            </a:r>
          </a:p>
        </p:txBody>
      </p:sp>
      <p:pic>
        <p:nvPicPr>
          <p:cNvPr id="90117" name="Picture 7">
            <a:extLst>
              <a:ext uri="{FF2B5EF4-FFF2-40B4-BE49-F238E27FC236}">
                <a16:creationId xmlns:a16="http://schemas.microsoft.com/office/drawing/2014/main" id="{DAC0DBEA-30E5-4CC3-917F-599AD36B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09800"/>
            <a:ext cx="911225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99095AC-D5D5-42B7-AB0D-EB6D4C3C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91139" name="Line 3">
            <a:extLst>
              <a:ext uri="{FF2B5EF4-FFF2-40B4-BE49-F238E27FC236}">
                <a16:creationId xmlns:a16="http://schemas.microsoft.com/office/drawing/2014/main" id="{35DA1861-19EE-4253-BA83-282BFECC4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721DCF0-E54B-45A6-94FA-546C7141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4-7.3 Confidence Interval on a Binomial Proportion</a:t>
            </a:r>
          </a:p>
        </p:txBody>
      </p:sp>
      <p:pic>
        <p:nvPicPr>
          <p:cNvPr id="91141" name="Picture 11">
            <a:extLst>
              <a:ext uri="{FF2B5EF4-FFF2-40B4-BE49-F238E27FC236}">
                <a16:creationId xmlns:a16="http://schemas.microsoft.com/office/drawing/2014/main" id="{64136799-9156-4EE1-82D0-737FB293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905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12">
            <a:extLst>
              <a:ext uri="{FF2B5EF4-FFF2-40B4-BE49-F238E27FC236}">
                <a16:creationId xmlns:a16="http://schemas.microsoft.com/office/drawing/2014/main" id="{2B082B4B-7833-46D3-A2D8-A8D5F296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200"/>
            <a:ext cx="8104188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83D6E9F-14AF-47E2-AABB-C31DE2E7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4-7 	Inference on Population Proportion</a:t>
            </a:r>
          </a:p>
        </p:txBody>
      </p:sp>
      <p:sp>
        <p:nvSpPr>
          <p:cNvPr id="92163" name="Line 3">
            <a:extLst>
              <a:ext uri="{FF2B5EF4-FFF2-40B4-BE49-F238E27FC236}">
                <a16:creationId xmlns:a16="http://schemas.microsoft.com/office/drawing/2014/main" id="{8CDED31F-E905-4961-A9D7-2234BEAEA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41E8D008-C10C-47AF-9C63-D2F43659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4-7.3 Confidence Interval on a Binomial Proportion</a:t>
            </a:r>
          </a:p>
        </p:txBody>
      </p:sp>
      <p:sp>
        <p:nvSpPr>
          <p:cNvPr id="92165" name="Text Box 7">
            <a:extLst>
              <a:ext uri="{FF2B5EF4-FFF2-40B4-BE49-F238E27FC236}">
                <a16:creationId xmlns:a16="http://schemas.microsoft.com/office/drawing/2014/main" id="{9DA1A3A6-26FE-499C-A639-0C51B38F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</a:rPr>
              <a:t>Choice of Sample Size</a:t>
            </a:r>
          </a:p>
        </p:txBody>
      </p:sp>
      <p:pic>
        <p:nvPicPr>
          <p:cNvPr id="92166" name="Picture 12">
            <a:extLst>
              <a:ext uri="{FF2B5EF4-FFF2-40B4-BE49-F238E27FC236}">
                <a16:creationId xmlns:a16="http://schemas.microsoft.com/office/drawing/2014/main" id="{E0AA1158-AEA1-4F8F-BEBD-F9463AFF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6475"/>
            <a:ext cx="89598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7" name="Picture 13">
            <a:extLst>
              <a:ext uri="{FF2B5EF4-FFF2-40B4-BE49-F238E27FC236}">
                <a16:creationId xmlns:a16="http://schemas.microsoft.com/office/drawing/2014/main" id="{D4E2A5DD-E7E8-4EC1-81DD-DD7C670C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91113"/>
            <a:ext cx="8937625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E66A3A0-6FF1-43F4-A595-74B5291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4-8 	Other Interval Estimates for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Single Sample</a:t>
            </a:r>
          </a:p>
        </p:txBody>
      </p:sp>
      <p:sp>
        <p:nvSpPr>
          <p:cNvPr id="93187" name="Line 3">
            <a:extLst>
              <a:ext uri="{FF2B5EF4-FFF2-40B4-BE49-F238E27FC236}">
                <a16:creationId xmlns:a16="http://schemas.microsoft.com/office/drawing/2014/main" id="{3D93EDDB-1210-4D8A-BAD8-5622571F1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1174E699-5482-444F-9CC9-22766F6A5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4-8.1 Prediction Interval</a:t>
            </a:r>
          </a:p>
        </p:txBody>
      </p:sp>
      <p:pic>
        <p:nvPicPr>
          <p:cNvPr id="93189" name="Picture 10">
            <a:extLst>
              <a:ext uri="{FF2B5EF4-FFF2-40B4-BE49-F238E27FC236}">
                <a16:creationId xmlns:a16="http://schemas.microsoft.com/office/drawing/2014/main" id="{BD575620-F75C-43D1-90F9-959C0320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895600"/>
            <a:ext cx="909002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E2774DC-A9AA-43A3-9D7E-6EF22E98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4-2 	Point Estimation</a:t>
            </a: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C419F134-2D1D-40D0-9926-4C8CCAB83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1">
            <a:extLst>
              <a:ext uri="{FF2B5EF4-FFF2-40B4-BE49-F238E27FC236}">
                <a16:creationId xmlns:a16="http://schemas.microsoft.com/office/drawing/2014/main" id="{06FAFD77-B955-4C66-AD65-6240B0BB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57300"/>
            <a:ext cx="9067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2">
            <a:extLst>
              <a:ext uri="{FF2B5EF4-FFF2-40B4-BE49-F238E27FC236}">
                <a16:creationId xmlns:a16="http://schemas.microsoft.com/office/drawing/2014/main" id="{F7123285-B795-463F-BE61-DBA0D237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765425"/>
            <a:ext cx="9067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">
            <a:extLst>
              <a:ext uri="{FF2B5EF4-FFF2-40B4-BE49-F238E27FC236}">
                <a16:creationId xmlns:a16="http://schemas.microsoft.com/office/drawing/2014/main" id="{0150A86D-A052-43B9-ABCB-B633F720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568825"/>
            <a:ext cx="9067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D15FC87-6DDE-4815-870C-2E73523E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4-8 	Other Interval Estimates for a </a:t>
            </a:r>
          </a:p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        Single Sample</a:t>
            </a:r>
          </a:p>
        </p:txBody>
      </p:sp>
      <p:sp>
        <p:nvSpPr>
          <p:cNvPr id="94211" name="Line 3">
            <a:extLst>
              <a:ext uri="{FF2B5EF4-FFF2-40B4-BE49-F238E27FC236}">
                <a16:creationId xmlns:a16="http://schemas.microsoft.com/office/drawing/2014/main" id="{625939B6-54C5-4660-A161-13EA95FDC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8E3D3364-7900-4126-B926-EE94CDB9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4-8.2 Tolerance Intervals for a Normal Distribution</a:t>
            </a:r>
          </a:p>
        </p:txBody>
      </p:sp>
      <p:pic>
        <p:nvPicPr>
          <p:cNvPr id="94213" name="Picture 8">
            <a:extLst>
              <a:ext uri="{FF2B5EF4-FFF2-40B4-BE49-F238E27FC236}">
                <a16:creationId xmlns:a16="http://schemas.microsoft.com/office/drawing/2014/main" id="{B20DB86C-A8CC-4F35-97F5-7D5EB3CB3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743200"/>
            <a:ext cx="911225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738F1D7-5EA1-4766-A35B-FCBC5CDF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4-10  Testing for Goodness of Fit</a:t>
            </a:r>
          </a:p>
        </p:txBody>
      </p:sp>
      <p:sp>
        <p:nvSpPr>
          <p:cNvPr id="95235" name="Line 3">
            <a:extLst>
              <a:ext uri="{FF2B5EF4-FFF2-40B4-BE49-F238E27FC236}">
                <a16:creationId xmlns:a16="http://schemas.microsoft.com/office/drawing/2014/main" id="{51D112DF-9448-448A-9DBC-47DA2D46D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Text Box 7">
            <a:extLst>
              <a:ext uri="{FF2B5EF4-FFF2-40B4-BE49-F238E27FC236}">
                <a16:creationId xmlns:a16="http://schemas.microsoft.com/office/drawing/2014/main" id="{CDEA7FD1-A8DE-4ABA-93E4-B396CAEF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5344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So far, we have assumed the population or probability     distribution for a particular problem is known.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There are many instances where the underlying distribution is not known, and we wish to test a particular distribution.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 Use a </a:t>
            </a:r>
            <a:r>
              <a:rPr lang="en-US" altLang="en-US" sz="2800">
                <a:solidFill>
                  <a:srgbClr val="990033"/>
                </a:solidFill>
              </a:rPr>
              <a:t>goodness-of-fit test</a:t>
            </a:r>
            <a:r>
              <a:rPr lang="en-US" altLang="en-US" sz="2800"/>
              <a:t> procedure based on the chi-square distribution.</a:t>
            </a:r>
          </a:p>
        </p:txBody>
      </p:sp>
      <p:pic>
        <p:nvPicPr>
          <p:cNvPr id="95237" name="Picture 9">
            <a:extLst>
              <a:ext uri="{FF2B5EF4-FFF2-40B4-BE49-F238E27FC236}">
                <a16:creationId xmlns:a16="http://schemas.microsoft.com/office/drawing/2014/main" id="{C8E20B98-7308-4B2F-935B-4BCC1C0B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6363"/>
            <a:ext cx="876300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9">
            <a:extLst>
              <a:ext uri="{FF2B5EF4-FFF2-40B4-BE49-F238E27FC236}">
                <a16:creationId xmlns:a16="http://schemas.microsoft.com/office/drawing/2014/main" id="{7C874963-6C37-4040-9918-C0AEF641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10">
            <a:extLst>
              <a:ext uri="{FF2B5EF4-FFF2-40B4-BE49-F238E27FC236}">
                <a16:creationId xmlns:a16="http://schemas.microsoft.com/office/drawing/2014/main" id="{5489677E-7545-4DD7-B31F-9B7E07DA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352800"/>
            <a:ext cx="90233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9FB8C29-5D26-423D-995D-E1B84CA5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</a:rPr>
              <a:t>4-3 	Hypothesis Testing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DA90576B-0C5D-4AA6-81D1-975921F7D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5ACA9F66-D9F2-4669-A6AC-742ED4E4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077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We like to think of statistical hypothesis testing as the data analysis stage of a </a:t>
            </a:r>
            <a:r>
              <a:rPr lang="en-US" altLang="en-US" sz="2800" b="1">
                <a:solidFill>
                  <a:srgbClr val="CC3399"/>
                </a:solidFill>
                <a:latin typeface="Times-Roman;Times-Bold"/>
              </a:rPr>
              <a:t>comparative experiment</a:t>
            </a:r>
            <a:r>
              <a:rPr lang="en-US" altLang="en-US" sz="2800" b="1">
                <a:latin typeface="Times-Roman;Times-Bold"/>
              </a:rPr>
              <a:t>, </a:t>
            </a:r>
            <a:r>
              <a:rPr lang="en-US" altLang="en-US" sz="2800"/>
              <a:t>in which the engineer is interested, for example, in comparing the mean of a population to a specified value (e.g. mean pull strength).</a:t>
            </a:r>
            <a:endParaRPr lang="en-US" altLang="en-US"/>
          </a:p>
        </p:txBody>
      </p:sp>
      <p:sp>
        <p:nvSpPr>
          <p:cNvPr id="21509" name="Rectangle 10">
            <a:extLst>
              <a:ext uri="{FF2B5EF4-FFF2-40B4-BE49-F238E27FC236}">
                <a16:creationId xmlns:a16="http://schemas.microsoft.com/office/drawing/2014/main" id="{208785EE-3E33-4826-BA49-B6F9C762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4-3.1 Statistical Hypotheses</a:t>
            </a:r>
            <a:endParaRPr lang="en-US" altLang="en-US" sz="2800"/>
          </a:p>
        </p:txBody>
      </p:sp>
      <p:pic>
        <p:nvPicPr>
          <p:cNvPr id="21510" name="Picture 12">
            <a:extLst>
              <a:ext uri="{FF2B5EF4-FFF2-40B4-BE49-F238E27FC236}">
                <a16:creationId xmlns:a16="http://schemas.microsoft.com/office/drawing/2014/main" id="{57EF8226-909F-4DF5-B861-A2A301F3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613275"/>
            <a:ext cx="911225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1976</Words>
  <Application>Microsoft Office PowerPoint</Application>
  <PresentationFormat>On-screen Show (4:3)</PresentationFormat>
  <Paragraphs>273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Times New Roman</vt:lpstr>
      <vt:lpstr>Arial</vt:lpstr>
      <vt:lpstr>Calibri</vt:lpstr>
      <vt:lpstr>Times-Roman;Times-Bold</vt:lpstr>
      <vt:lpstr>TimesNewRomanPS-Bold</vt:lpstr>
      <vt:lpstr>Symbol</vt:lpstr>
      <vt:lpstr>Times-Roman;BFHCEZ+Universal-Ne</vt:lpstr>
      <vt:lpstr>TimesNewRomanPS</vt:lpstr>
      <vt:lpstr>TimesNewRomanPS-Italic</vt:lpstr>
      <vt:lpstr>MathematicalPi-One</vt:lpstr>
      <vt:lpstr>Times-Roman;Times-Italic;BFHCEZ</vt:lpstr>
      <vt:lpstr>Times-Roman;Universal-Greekwith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Borror</dc:creator>
  <cp:lastModifiedBy>cloudconvert_14</cp:lastModifiedBy>
  <cp:revision>78</cp:revision>
  <dcterms:created xsi:type="dcterms:W3CDTF">2003-08-22T03:06:53Z</dcterms:created>
  <dcterms:modified xsi:type="dcterms:W3CDTF">2024-06-02T18:36:10Z</dcterms:modified>
</cp:coreProperties>
</file>